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3"/>
    <p:sldId id="271" r:id="rId4"/>
    <p:sldId id="287" r:id="rId5"/>
    <p:sldId id="258" r:id="rId6"/>
    <p:sldId id="351" r:id="rId7"/>
    <p:sldId id="295" r:id="rId8"/>
    <p:sldId id="259" r:id="rId9"/>
    <p:sldId id="273" r:id="rId10"/>
    <p:sldId id="272" r:id="rId11"/>
    <p:sldId id="334" r:id="rId12"/>
    <p:sldId id="333" r:id="rId13"/>
    <p:sldId id="321" r:id="rId14"/>
    <p:sldId id="309" r:id="rId15"/>
    <p:sldId id="266" r:id="rId16"/>
    <p:sldId id="267" r:id="rId17"/>
    <p:sldId id="332" r:id="rId18"/>
    <p:sldId id="323" r:id="rId19"/>
    <p:sldId id="268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122680"/>
            <a:ext cx="1217549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IN" altLang="en-US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Logo&#10;&#10;Description automatically generate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940" y="27305"/>
            <a:ext cx="828040" cy="774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930" y="16510"/>
            <a:ext cx="1507490" cy="8375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" y="-8255"/>
            <a:ext cx="829945" cy="8299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s 10"/>
          <p:cNvSpPr/>
          <p:nvPr userDrawn="1"/>
        </p:nvSpPr>
        <p:spPr>
          <a:xfrm>
            <a:off x="-9525" y="6311265"/>
            <a:ext cx="12201525" cy="5467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Date Placeholder 3"/>
          <p:cNvSpPr>
            <a:spLocks noGrp="1"/>
          </p:cNvSpPr>
          <p:nvPr userDrawn="1"/>
        </p:nvSpPr>
        <p:spPr>
          <a:xfrm>
            <a:off x="838200" y="6330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 smtClean="0">
                <a:sym typeface="+mn-ea"/>
              </a:rPr>
              <a:t>www.soulunileaders.com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 userDrawn="1"/>
        </p:nvSpPr>
        <p:spPr>
          <a:xfrm>
            <a:off x="8610600" y="6362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www.worldskillcenter.org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jpeg"/><Relationship Id="rId8" Type="http://schemas.openxmlformats.org/officeDocument/2006/relationships/image" Target="../media/image36.jpeg"/><Relationship Id="rId7" Type="http://schemas.openxmlformats.org/officeDocument/2006/relationships/image" Target="../media/image35.jpeg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0.jpeg"/><Relationship Id="rId11" Type="http://schemas.openxmlformats.org/officeDocument/2006/relationships/image" Target="../media/image39.jpeg"/><Relationship Id="rId10" Type="http://schemas.openxmlformats.org/officeDocument/2006/relationships/image" Target="../media/image38.jpeg"/><Relationship Id="rId1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KIIT01\AppData\Local\Temp\wps\INetCache\8c583a2a2f0fc95b17ed0b6b8d3011ce" TargetMode="External"/><Relationship Id="rId8" Type="http://schemas.openxmlformats.org/officeDocument/2006/relationships/image" Target="../media/image12.jpe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3841"/>
            <a:ext cx="7031115" cy="41089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372610" y="1211580"/>
            <a:ext cx="7575550" cy="2703830"/>
          </a:xfrm>
        </p:spPr>
        <p:txBody>
          <a:bodyPr>
            <a:noAutofit/>
          </a:bodyPr>
          <a:p>
            <a:r>
              <a:rPr lang="en-US" alt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</a:t>
            </a: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Kick-off Meeting for </a:t>
            </a:r>
            <a:r>
              <a:rPr lang="en-US" alt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of </a:t>
            </a: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Campus Management Application</a:t>
            </a: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 </a:t>
            </a:r>
            <a:br>
              <a:rPr lang="en-US" alt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 Skill Center (WSC) </a:t>
            </a:r>
            <a:br>
              <a:rPr lang="en-US" alt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</a:t>
            </a:r>
            <a:br>
              <a:rPr lang="en-US" alt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Sustainable Outreach And Universal Leadership (SOUL) Limited</a:t>
            </a:r>
            <a:endParaRPr sz="32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ubtitle 3"/>
          <p:cNvSpPr>
            <a:spLocks noGrp="1"/>
          </p:cNvSpPr>
          <p:nvPr>
            <p:ph type="subTitle" idx="1"/>
          </p:nvPr>
        </p:nvSpPr>
        <p:spPr>
          <a:xfrm>
            <a:off x="7031556" y="3915248"/>
            <a:ext cx="4527485" cy="426130"/>
          </a:xfrm>
        </p:spPr>
        <p:txBody>
          <a:bodyPr>
            <a:normAutofit fontScale="90000"/>
          </a:bodyPr>
          <a:p>
            <a:pPr algn="l"/>
            <a:r>
              <a:rPr lang="en-US" altLang="en-IN" dirty="0"/>
              <a:t>18-01-2023</a:t>
            </a:r>
            <a:r>
              <a:rPr lang="en-IN" dirty="0"/>
              <a:t> &amp; Time 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335" y="241300"/>
            <a:ext cx="11902440" cy="774700"/>
          </a:xfrm>
        </p:spPr>
        <p:txBody>
          <a:bodyPr>
            <a:normAutofit fontScale="90000"/>
          </a:bodyPr>
          <a:p>
            <a:r>
              <a:rPr lang="en-US" altLang="en-IN" sz="4890" dirty="0">
                <a:latin typeface="Times New Roman" panose="02020603050405020304" charset="0"/>
                <a:cs typeface="Times New Roman" panose="02020603050405020304" charset="0"/>
              </a:rPr>
              <a:t>Project Plan and </a:t>
            </a:r>
            <a:r>
              <a:rPr lang="en-IN" sz="4890" dirty="0">
                <a:latin typeface="Times New Roman" panose="02020603050405020304" charset="0"/>
                <a:cs typeface="Times New Roman" panose="02020603050405020304" charset="0"/>
              </a:rPr>
              <a:t>Milestones</a:t>
            </a:r>
            <a:endParaRPr lang="en-IN" sz="489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87450" y="5579745"/>
            <a:ext cx="102076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buFont typeface="Wingdings" panose="05000000000000000000" charset="0"/>
              <a:buChar char="v"/>
            </a:pPr>
            <a:r>
              <a:rPr lang="en-US" sz="1000" b="1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Project Kick-Off - T(0)</a:t>
            </a:r>
            <a:r>
              <a:rPr lang="en-IN" altLang="en-US" sz="10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IN" altLang="en-US" sz="10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 algn="l">
              <a:buFont typeface="Wingdings" panose="05000000000000000000" charset="0"/>
              <a:buChar char="v"/>
            </a:pPr>
            <a:r>
              <a:rPr lang="en-IN" altLang="en-US"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Detailed project plan </a:t>
            </a:r>
            <a:r>
              <a:rPr lang="en-IN" altLang="en-US"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 a Excel format</a:t>
            </a:r>
            <a:r>
              <a:rPr lang="en-IN" altLang="en-US"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 will be shared separately</a:t>
            </a:r>
            <a:endParaRPr lang="en-IN" altLang="en-US" sz="10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 algn="l">
              <a:buFont typeface="Wingdings" panose="05000000000000000000" charset="0"/>
              <a:buChar char="v"/>
            </a:pPr>
            <a:r>
              <a:rPr lang="en-US" altLang="en-IN"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en-IN" altLang="en-US"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 timelines mentioned here are indicative and will change as the discussion progresses </a:t>
            </a:r>
            <a:r>
              <a:rPr lang="en-US" altLang="en-IN"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between SOUL and WSC from Requirement Study phase</a:t>
            </a:r>
            <a:r>
              <a:rPr lang="en-IN" altLang="en-US"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IN" altLang="en-US" sz="10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 algn="l">
              <a:buFont typeface="Wingdings" panose="05000000000000000000" charset="0"/>
              <a:buChar char="v"/>
            </a:pPr>
            <a:r>
              <a:rPr lang="en-US"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WSC Stakeholders need to be available throughout the project execution phase </a:t>
            </a:r>
            <a:r>
              <a:rPr lang="en-IN" altLang="en-US"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as and when required</a:t>
            </a:r>
            <a:r>
              <a:rPr lang="en-US" altLang="en-IN"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and wi</a:t>
            </a:r>
            <a:r>
              <a:rPr lang="en-IN" altLang="en-US"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ll sign off the requirements in a timely manner during the planned time frame </a:t>
            </a:r>
            <a:endParaRPr lang="en-IN" altLang="en-US" sz="10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8890" y="1121410"/>
            <a:ext cx="9602470" cy="4352925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985" y="321310"/>
            <a:ext cx="10616565" cy="828040"/>
          </a:xfrm>
        </p:spPr>
        <p:txBody>
          <a:bodyPr>
            <a:normAutofit/>
          </a:bodyPr>
          <a:p>
            <a:pPr algn="ctr"/>
            <a:r>
              <a:rPr lang="en-US" sz="4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Responsibility Assignment Matrix - RACI</a:t>
            </a:r>
            <a:endParaRPr lang="en-US" altLang="en-US" sz="4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913765" y="5890895"/>
            <a:ext cx="1956435" cy="3492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</a:rPr>
              <a:t>R - Responsible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3535680" y="5908675"/>
            <a:ext cx="1956435" cy="3536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b="1">
                <a:solidFill>
                  <a:schemeClr val="tx1"/>
                </a:solidFill>
                <a:sym typeface="+mn-ea"/>
              </a:rPr>
              <a:t>A - Accountable</a:t>
            </a:r>
            <a:endParaRPr 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6158230" y="5910580"/>
            <a:ext cx="1956435" cy="3416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b="1">
                <a:solidFill>
                  <a:schemeClr val="tx1"/>
                </a:solidFill>
                <a:sym typeface="+mn-ea"/>
              </a:rPr>
              <a:t>C - Consulted</a:t>
            </a:r>
            <a:endParaRPr 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8780780" y="5920105"/>
            <a:ext cx="1956435" cy="3213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b="1">
                <a:solidFill>
                  <a:schemeClr val="tx1"/>
                </a:solidFill>
                <a:sym typeface="+mn-ea"/>
              </a:rPr>
              <a:t>I - Informed</a:t>
            </a:r>
            <a:endParaRPr lang="en-US" b="1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8" name="Table 7"/>
          <p:cNvGraphicFramePr/>
          <p:nvPr/>
        </p:nvGraphicFramePr>
        <p:xfrm>
          <a:off x="914400" y="1502410"/>
          <a:ext cx="10345420" cy="3898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7665"/>
                <a:gridCol w="1961515"/>
                <a:gridCol w="1316990"/>
                <a:gridCol w="1515110"/>
                <a:gridCol w="1374140"/>
              </a:tblGrid>
              <a:tr h="3448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Role</a:t>
                      </a:r>
                      <a:endParaRPr lang="en-US" sz="11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Project </a:t>
                      </a:r>
                      <a:endParaRPr lang="en-US" sz="11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Manger</a:t>
                      </a:r>
                      <a:endParaRPr lang="en-US" sz="11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Delivery </a:t>
                      </a:r>
                      <a:endParaRPr lang="en-US" sz="11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Team</a:t>
                      </a:r>
                      <a:endParaRPr lang="en-US" sz="11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ECE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WSC </a:t>
                      </a:r>
                      <a:endParaRPr lang="en-US" sz="11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SME’s</a:t>
                      </a:r>
                      <a:endParaRPr lang="en-US" sz="11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WSC </a:t>
                      </a:r>
                      <a:endParaRPr lang="en-US" sz="11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IT</a:t>
                      </a:r>
                      <a:endParaRPr lang="en-US" sz="11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2CC"/>
                    </a:solidFill>
                  </a:tcPr>
                </a:tc>
              </a:tr>
              <a:tr h="6070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 Project Activities</a:t>
                      </a:r>
                      <a:endParaRPr lang="en-US" sz="11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 Project Planning</a:t>
                      </a:r>
                      <a:endParaRPr 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A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7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 Business Requirement Identification </a:t>
                      </a:r>
                      <a:endParaRPr 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A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3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 High Level Design (HLD)</a:t>
                      </a:r>
                      <a:endParaRPr 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I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R/A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 Development Configuration</a:t>
                      </a:r>
                      <a:endParaRPr 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A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I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7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 System Integration Testing</a:t>
                      </a:r>
                      <a:endParaRPr 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A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 UAT</a:t>
                      </a:r>
                      <a:endParaRPr 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R/A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3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 Infrastructure Readiness</a:t>
                      </a:r>
                      <a:endParaRPr 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A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Application Deployment</a:t>
                      </a:r>
                      <a:endParaRPr 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A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C/I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C/I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7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 User Training </a:t>
                      </a:r>
                      <a:endParaRPr 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A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 Review of the Deliverables</a:t>
                      </a:r>
                      <a:endParaRPr 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R/A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R/A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7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 Coordination with external teams for Integration</a:t>
                      </a:r>
                      <a:endParaRPr 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I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R/A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 Data Loading</a:t>
                      </a:r>
                      <a:endParaRPr 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R/A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R/A</a:t>
                      </a:r>
                      <a:endParaRPr lang="en-US" sz="11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5" y="316865"/>
            <a:ext cx="12191365" cy="758825"/>
          </a:xfrm>
        </p:spPr>
        <p:txBody>
          <a:bodyPr>
            <a:normAutofit fontScale="90000"/>
          </a:bodyPr>
          <a:p>
            <a:r>
              <a:rPr lang="en-IN" sz="4890" dirty="0">
                <a:latin typeface="Times New Roman" panose="02020603050405020304" charset="0"/>
                <a:cs typeface="Times New Roman" panose="02020603050405020304" charset="0"/>
              </a:rPr>
              <a:t>Working Team Details</a:t>
            </a:r>
            <a:r>
              <a:rPr lang="en-US" altLang="en-IN" sz="4890" dirty="0">
                <a:latin typeface="Times New Roman" panose="02020603050405020304" charset="0"/>
                <a:cs typeface="Times New Roman" panose="02020603050405020304" charset="0"/>
              </a:rPr>
              <a:t> - </a:t>
            </a:r>
            <a:r>
              <a:rPr lang="en-IN" altLang="en-US" sz="4890" dirty="0">
                <a:latin typeface="Times New Roman" panose="02020603050405020304" charset="0"/>
                <a:cs typeface="Times New Roman" panose="02020603050405020304" charset="0"/>
              </a:rPr>
              <a:t>SOUL</a:t>
            </a:r>
            <a:endParaRPr lang="en-IN" altLang="en-US" sz="489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805815" y="1438275"/>
          <a:ext cx="10568940" cy="4579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235"/>
                <a:gridCol w="2642235"/>
                <a:gridCol w="2642235"/>
                <a:gridCol w="2642235"/>
              </a:tblGrid>
              <a:tr h="152654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52654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52654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Picture 7" descr="Sharmistha ma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6580" y="1553210"/>
            <a:ext cx="568325" cy="753745"/>
          </a:xfrm>
          <a:prstGeom prst="rect">
            <a:avLst/>
          </a:prstGeom>
        </p:spPr>
      </p:pic>
      <p:pic>
        <p:nvPicPr>
          <p:cNvPr id="5" name="Picture 4" descr="Neh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590" y="3249930"/>
            <a:ext cx="565785" cy="753110"/>
          </a:xfrm>
          <a:prstGeom prst="rect">
            <a:avLst/>
          </a:prstGeom>
        </p:spPr>
      </p:pic>
      <p:pic>
        <p:nvPicPr>
          <p:cNvPr id="6" name="Picture 5" descr="Priytesh Sha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95" y="3248025"/>
            <a:ext cx="568325" cy="754380"/>
          </a:xfrm>
          <a:prstGeom prst="rect">
            <a:avLst/>
          </a:prstGeom>
        </p:spPr>
      </p:pic>
      <p:pic>
        <p:nvPicPr>
          <p:cNvPr id="7" name="Picture 6" descr="Rupali ma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50" y="1553210"/>
            <a:ext cx="568325" cy="753745"/>
          </a:xfrm>
          <a:prstGeom prst="rect">
            <a:avLst/>
          </a:prstGeom>
        </p:spPr>
      </p:pic>
      <p:pic>
        <p:nvPicPr>
          <p:cNvPr id="9" name="Picture 8" descr="Shruti Kumari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260" y="3249930"/>
            <a:ext cx="568960" cy="755015"/>
          </a:xfrm>
          <a:prstGeom prst="rect">
            <a:avLst/>
          </a:prstGeom>
        </p:spPr>
      </p:pic>
      <p:pic>
        <p:nvPicPr>
          <p:cNvPr id="10" name="Picture 9" descr="Subhajit Sah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945" y="4769485"/>
            <a:ext cx="568325" cy="753110"/>
          </a:xfrm>
          <a:prstGeom prst="rect">
            <a:avLst/>
          </a:prstGeom>
        </p:spPr>
      </p:pic>
      <p:pic>
        <p:nvPicPr>
          <p:cNvPr id="11" name="Picture 10" descr="Tosh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9005" y="1552575"/>
            <a:ext cx="569595" cy="754380"/>
          </a:xfrm>
          <a:prstGeom prst="rect">
            <a:avLst/>
          </a:prstGeom>
        </p:spPr>
      </p:pic>
      <p:pic>
        <p:nvPicPr>
          <p:cNvPr id="3" name="Picture 2" descr="IMG_7816"/>
          <p:cNvPicPr>
            <a:picLocks noChangeAspect="1"/>
          </p:cNvPicPr>
          <p:nvPr/>
        </p:nvPicPr>
        <p:blipFill>
          <a:blip r:embed="rId8"/>
          <a:srcRect l="8148" t="17083" r="6111" b="13750"/>
          <a:stretch>
            <a:fillRect/>
          </a:stretch>
        </p:blipFill>
        <p:spPr>
          <a:xfrm>
            <a:off x="4618990" y="1561465"/>
            <a:ext cx="573405" cy="77724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805180" y="2307590"/>
            <a:ext cx="26511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 b="1">
                <a:latin typeface="Times New Roman" panose="02020603050405020304" charset="0"/>
                <a:cs typeface="Times New Roman" panose="02020603050405020304" charset="0"/>
              </a:rPr>
              <a:t>Sharmistha Panda (Project Manager)</a:t>
            </a:r>
            <a:endParaRPr lang="en-IN" altLang="en-US" sz="12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IN" sz="1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sharmistha.panda@soulunileaders.com</a:t>
            </a:r>
            <a:endParaRPr lang="en-IN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IN" sz="1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9845047803</a:t>
            </a:r>
            <a:endParaRPr lang="en-IN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altLang="en-US"/>
          </a:p>
          <a:p>
            <a:endParaRPr lang="en-IN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3452495" y="2338705"/>
            <a:ext cx="2651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 b="1">
                <a:latin typeface="Times New Roman" panose="02020603050405020304" charset="0"/>
                <a:cs typeface="Times New Roman" panose="02020603050405020304" charset="0"/>
              </a:rPr>
              <a:t>Abhishek Adhikari (Team Lead)</a:t>
            </a:r>
            <a:endParaRPr lang="en-IN" altLang="en-US" sz="12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None/>
            </a:pPr>
            <a:r>
              <a:rPr lang="en-IN" sz="1200" dirty="0">
                <a:latin typeface="Times New Roman" panose="02020603050405020304" charset="0"/>
                <a:cs typeface="Times New Roman" panose="02020603050405020304" charset="0"/>
              </a:rPr>
              <a:t>abhishek.adhikari@soulunileaders.com</a:t>
            </a:r>
            <a:endParaRPr lang="en-IN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None/>
            </a:pPr>
            <a:r>
              <a:rPr lang="en-IN" sz="1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8895552654</a:t>
            </a:r>
            <a:endParaRPr lang="en-IN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969000" y="3251200"/>
            <a:ext cx="2891790" cy="1199515"/>
            <a:chOff x="9414" y="2446"/>
            <a:chExt cx="4554" cy="1889"/>
          </a:xfrm>
        </p:grpSpPr>
        <p:pic>
          <p:nvPicPr>
            <p:cNvPr id="13" name="Picture 12" descr="WhatsApp Image 2023-01-13 at 11.05.57 AM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269" y="2446"/>
              <a:ext cx="896" cy="1187"/>
            </a:xfrm>
            <a:prstGeom prst="rect">
              <a:avLst/>
            </a:prstGeom>
          </p:spPr>
        </p:pic>
        <p:sp>
          <p:nvSpPr>
            <p:cNvPr id="16" name="Text Box 15"/>
            <p:cNvSpPr txBox="1"/>
            <p:nvPr/>
          </p:nvSpPr>
          <p:spPr>
            <a:xfrm>
              <a:off x="9414" y="3634"/>
              <a:ext cx="4554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sz="1200" b="1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Sivashreet Maharana (Team Lead)</a:t>
              </a:r>
              <a:endParaRPr lang="en-IN" altLang="en-US" sz="1200" b="1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>
                <a:buNone/>
              </a:pPr>
              <a:r>
                <a:rPr lang="en-IN" sz="11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sivashreet.maharana@soulunileaders.com</a:t>
              </a:r>
              <a:endParaRPr lang="en-IN" altLang="en-US" sz="11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805815" y="4002405"/>
            <a:ext cx="2651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IN" altLang="en-US" sz="1200" b="1">
                <a:latin typeface="Times New Roman" panose="02020603050405020304" charset="0"/>
                <a:cs typeface="Times New Roman" panose="02020603050405020304" charset="0"/>
              </a:rPr>
              <a:t>Priytesh Shah (Business Analyst)</a:t>
            </a:r>
            <a:endParaRPr lang="en-IN" altLang="en-US" sz="12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IN" sz="1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priytesh.shah@soulunileaders.com</a:t>
            </a:r>
            <a:endParaRPr lang="en-IN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6077585" y="2306955"/>
            <a:ext cx="2651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12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SK Tousiff Taj (Business Analyst)</a:t>
            </a:r>
            <a:endParaRPr lang="en-IN" altLang="en-US" sz="12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IN" sz="1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tousiff.taj@soulunileaders.com</a:t>
            </a:r>
            <a:endParaRPr lang="en-IN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400425" y="3997325"/>
            <a:ext cx="2651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 b="1">
                <a:latin typeface="Times New Roman" panose="02020603050405020304" charset="0"/>
                <a:cs typeface="Times New Roman" panose="02020603050405020304" charset="0"/>
              </a:rPr>
              <a:t>Shuti Kumari </a:t>
            </a:r>
            <a:r>
              <a:rPr lang="en-IN" sz="12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(Developer)</a:t>
            </a:r>
            <a:endParaRPr lang="en-IN" altLang="en-US" sz="12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IN" sz="1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shruti.kumari@soulunileaders.com</a:t>
            </a:r>
            <a:endParaRPr lang="en-IN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8723630" y="3996055"/>
            <a:ext cx="2651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IN" altLang="en-US" sz="1200" b="1">
                <a:latin typeface="Times New Roman" panose="02020603050405020304" charset="0"/>
                <a:cs typeface="Times New Roman" panose="02020603050405020304" charset="0"/>
              </a:rPr>
              <a:t>Nehal Kumari </a:t>
            </a:r>
            <a:r>
              <a:rPr lang="en-IN" sz="12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(Developer)</a:t>
            </a:r>
            <a:r>
              <a:rPr lang="en-IN" altLang="en-US" sz="12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IN" sz="1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nehal.kumar@soulunileaders.com</a:t>
            </a:r>
            <a:endParaRPr lang="en-IN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814070" y="5530215"/>
            <a:ext cx="2651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 b="1">
                <a:latin typeface="Times New Roman" panose="02020603050405020304" charset="0"/>
                <a:cs typeface="Times New Roman" panose="02020603050405020304" charset="0"/>
              </a:rPr>
              <a:t>Subhajit Saha </a:t>
            </a:r>
            <a:r>
              <a:rPr lang="en-IN" sz="12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(Developer)</a:t>
            </a:r>
            <a:endParaRPr lang="en-IN" altLang="en-US" sz="12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IN" sz="1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subhajit.saha@soulunileaders.com</a:t>
            </a:r>
            <a:endParaRPr lang="en-IN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674100" y="4766945"/>
            <a:ext cx="2798445" cy="1222375"/>
            <a:chOff x="18026" y="5277"/>
            <a:chExt cx="4407" cy="1925"/>
          </a:xfrm>
        </p:grpSpPr>
        <p:pic>
          <p:nvPicPr>
            <p:cNvPr id="12" name="Picture 11" descr="WhatsApp Image 2023-01-13 at 9.58.12 AM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908" y="5277"/>
              <a:ext cx="895" cy="1188"/>
            </a:xfrm>
            <a:prstGeom prst="rect">
              <a:avLst/>
            </a:prstGeom>
          </p:spPr>
        </p:pic>
        <p:sp>
          <p:nvSpPr>
            <p:cNvPr id="22" name="Text Box 21"/>
            <p:cNvSpPr txBox="1"/>
            <p:nvPr/>
          </p:nvSpPr>
          <p:spPr>
            <a:xfrm>
              <a:off x="18026" y="6477"/>
              <a:ext cx="440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buClrTx/>
                <a:buSzTx/>
                <a:buFontTx/>
              </a:pPr>
              <a:r>
                <a:rPr lang="en-IN" altLang="en-US" sz="1200" b="1">
                  <a:latin typeface="Times New Roman" panose="02020603050405020304" charset="0"/>
                  <a:cs typeface="Times New Roman" panose="02020603050405020304" charset="0"/>
                </a:rPr>
                <a:t>Rojalin Biswal (System Administrator)</a:t>
              </a:r>
              <a:endParaRPr lang="en-IN" altLang="en-US" sz="1200" b="1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>
                <a:buClrTx/>
                <a:buSzTx/>
                <a:buFontTx/>
              </a:pPr>
              <a:r>
                <a:rPr lang="en-IN" sz="12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rojalin.biswal@soulunileaders.com</a:t>
              </a:r>
              <a:endParaRPr lang="en-IN" altLang="en-US" sz="12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6072505" y="5530215"/>
            <a:ext cx="2651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 b="1">
                <a:latin typeface="Times New Roman" panose="02020603050405020304" charset="0"/>
                <a:cs typeface="Times New Roman" panose="02020603050405020304" charset="0"/>
              </a:rPr>
              <a:t>Sharthak Kumar Rath </a:t>
            </a:r>
            <a:r>
              <a:rPr lang="en-IN" sz="12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(Developer)</a:t>
            </a:r>
            <a:endParaRPr lang="en-IN" altLang="en-US" sz="12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IN" sz="1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sarthak.srath@soulunileaders.com</a:t>
            </a:r>
            <a:endParaRPr lang="en-IN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8723630" y="2306955"/>
            <a:ext cx="2651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IN" sz="12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Rupali Bhatta (Developer)</a:t>
            </a:r>
            <a:endParaRPr lang="en-IN" altLang="en-US" sz="12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IN" sz="1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rupali.bhatta@soulunileaders.com</a:t>
            </a:r>
            <a:endParaRPr lang="en-IN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349625" y="4768215"/>
            <a:ext cx="2651125" cy="1213485"/>
            <a:chOff x="18358" y="7728"/>
            <a:chExt cx="4175" cy="1911"/>
          </a:xfrm>
        </p:grpSpPr>
        <p:sp>
          <p:nvSpPr>
            <p:cNvPr id="24" name="Text Box 23"/>
            <p:cNvSpPr txBox="1"/>
            <p:nvPr/>
          </p:nvSpPr>
          <p:spPr>
            <a:xfrm>
              <a:off x="18358" y="8914"/>
              <a:ext cx="417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buClrTx/>
                <a:buSzTx/>
                <a:buFontTx/>
              </a:pPr>
              <a:r>
                <a:rPr lang="en-IN" altLang="en-US" sz="1200" b="1">
                  <a:latin typeface="Times New Roman" panose="02020603050405020304" charset="0"/>
                  <a:cs typeface="Times New Roman" panose="02020603050405020304" charset="0"/>
                </a:rPr>
                <a:t>Rajendra Kumar Bera </a:t>
              </a:r>
              <a:r>
                <a:rPr lang="en-IN" sz="1200" b="1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(Developer)</a:t>
              </a:r>
              <a:endParaRPr lang="en-IN" altLang="en-US" sz="1200" b="1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>
                <a:buClrTx/>
                <a:buSzTx/>
                <a:buFontTx/>
              </a:pPr>
              <a:r>
                <a:rPr lang="en-IN" sz="12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rajendra.bera@soulunileaders.com</a:t>
              </a:r>
              <a:endParaRPr lang="en-IN" altLang="en-US" sz="12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26" name="Picture 25" descr="WhatsApp Image 2023-01-13 at 12.37.11 PM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908" y="7728"/>
              <a:ext cx="922" cy="1186"/>
            </a:xfrm>
            <a:prstGeom prst="rect">
              <a:avLst/>
            </a:prstGeom>
          </p:spPr>
        </p:pic>
      </p:grpSp>
      <p:pic>
        <p:nvPicPr>
          <p:cNvPr id="27" name="Picture 26" descr="WhatsApp Image 2023-01-13 at 12.36.35 PM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1055" y="4768215"/>
            <a:ext cx="586105" cy="7613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29565"/>
            <a:ext cx="12192000" cy="738505"/>
          </a:xfrm>
        </p:spPr>
        <p:txBody>
          <a:bodyPr>
            <a:normAutofit fontScale="90000"/>
          </a:bodyPr>
          <a:p>
            <a:r>
              <a:rPr lang="en-IN" sz="4890" dirty="0">
                <a:latin typeface="Times New Roman" panose="02020603050405020304" charset="0"/>
                <a:cs typeface="Times New Roman" panose="02020603050405020304" charset="0"/>
              </a:rPr>
              <a:t>Risks</a:t>
            </a:r>
            <a:endParaRPr lang="en-IN" sz="489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3" name="Table 2"/>
          <p:cNvGraphicFramePr/>
          <p:nvPr/>
        </p:nvGraphicFramePr>
        <p:xfrm>
          <a:off x="337820" y="1167765"/>
          <a:ext cx="11641455" cy="4821555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3856990"/>
                <a:gridCol w="1857375"/>
                <a:gridCol w="1691005"/>
                <a:gridCol w="4236085"/>
              </a:tblGrid>
              <a:tr h="304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Risk</a:t>
                      </a:r>
                      <a:endParaRPr 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Probability</a:t>
                      </a:r>
                      <a:endParaRPr 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Criticality</a:t>
                      </a:r>
                      <a:endParaRPr lang="en-I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Mitigation</a:t>
                      </a:r>
                      <a:endParaRPr 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4895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Exit of Critical Resources from Project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Medium</a:t>
                      </a:r>
                      <a:endParaRPr lang="en-I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Medium</a:t>
                      </a:r>
                      <a:endParaRPr lang="en-I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4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SOUL team needs to plan backup resources and provide adequate Knowledge Transfer</a:t>
                      </a:r>
                      <a:endParaRPr lang="en-IN" altLang="en-US" sz="14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2700" marR="12700" marT="12700" vert="horz" anchor="ctr" anchorCtr="0"/>
                </a:tc>
              </a:tr>
              <a:tr h="4889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Business users may provide inconsistent    requirements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Medium</a:t>
                      </a:r>
                      <a:endParaRPr lang="en-I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High</a:t>
                      </a:r>
                      <a:endParaRPr lang="en-I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Stakeholders should discuss to get the broad outline of ERP software</a:t>
                      </a:r>
                      <a:endParaRPr lang="en-I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4927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Business users may not provide all sets of requirements on time 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High</a:t>
                      </a:r>
                      <a:endParaRPr lang="en-I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High</a:t>
                      </a:r>
                      <a:endParaRPr lang="en-I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I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Adequate training to be provided to business users along with training on </a:t>
                      </a:r>
                      <a:r>
                        <a:rPr lang="en-IN" altLang="en-US" sz="14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familiarization with IT software</a:t>
                      </a:r>
                      <a:endParaRPr lang="en-I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4889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Delay in deployment due to untimely availability of hardware resources such as server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Medium</a:t>
                      </a:r>
                      <a:endParaRPr lang="en-I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High</a:t>
                      </a:r>
                      <a:endParaRPr lang="en-I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Server and other Hardware resources needs to be handed over before the Testing phase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7073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Development may get delayed because of unavailability of API for third party integration 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Medium</a:t>
                      </a:r>
                      <a:endParaRPr lang="en-I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High</a:t>
                      </a:r>
                      <a:endParaRPr lang="en-I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Project timeline  schedule need to be shared with third parties to avoid the unavailability delay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5721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Frequent or unexpected project scope expansion.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High</a:t>
                      </a:r>
                      <a:endParaRPr lang="en-I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High</a:t>
                      </a:r>
                      <a:endParaRPr lang="en-I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Change control board should be empowered so that change would move across phases post implementation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5727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Change in WSC SME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Medium</a:t>
                      </a:r>
                      <a:endParaRPr lang="en-I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I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Medium</a:t>
                      </a:r>
                      <a:endParaRPr lang="en-I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WSC leadership team to ensure proper KT with the new team member and inform Feast team in advance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7042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If Data template is not shared with WSC as per scheduled plan then, delivery will be impacted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I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Low</a:t>
                      </a:r>
                      <a:endParaRPr lang="en-US" altLang="en-I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I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High</a:t>
                      </a:r>
                      <a:endParaRPr lang="en-US" altLang="en-IN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Data template should be provided by SOUL to WSC on time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29565"/>
            <a:ext cx="12192000" cy="738505"/>
          </a:xfrm>
        </p:spPr>
        <p:txBody>
          <a:bodyPr>
            <a:normAutofit fontScale="90000"/>
          </a:bodyPr>
          <a:p>
            <a:r>
              <a:rPr lang="en-IN" sz="4890" dirty="0">
                <a:latin typeface="Times New Roman" panose="02020603050405020304" charset="0"/>
                <a:cs typeface="Times New Roman" panose="02020603050405020304" charset="0"/>
              </a:rPr>
              <a:t>Dependencies</a:t>
            </a:r>
            <a:endParaRPr lang="en-IN" sz="489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728980" y="1604645"/>
          <a:ext cx="10732770" cy="4448175"/>
        </p:xfrm>
        <a:graphic>
          <a:graphicData uri="http://schemas.openxmlformats.org/drawingml/2006/table">
            <a:tbl>
              <a:tblPr bandRow="1">
                <a:tableStyleId>{FABFCF23-3B69-468F-B69F-88F6DE6A72F2}</a:tableStyleId>
              </a:tblPr>
              <a:tblGrid>
                <a:gridCol w="10732770"/>
              </a:tblGrid>
              <a:tr h="7899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200"/>
                        <a:t> </a:t>
                      </a:r>
                      <a:r>
                        <a:rPr lang="en-US" sz="1200"/>
                        <a:t>Relevant WSC Stakeholders need to be available throughout the project execution phase </a:t>
                      </a:r>
                      <a:r>
                        <a:rPr lang="en-IN" altLang="en-US" sz="1200"/>
                        <a:t>as and when required</a:t>
                      </a:r>
                      <a:endParaRPr lang="en-IN" altLang="en-US" sz="1200"/>
                    </a:p>
                  </a:txBody>
                  <a:tcPr marL="12700" marR="12700" marT="12700" vert="horz" anchor="ctr" anchorCtr="0"/>
                </a:tc>
              </a:tr>
              <a:tr h="609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200"/>
                        <a:t> </a:t>
                      </a:r>
                      <a:r>
                        <a:rPr lang="en-US" sz="1200"/>
                        <a:t>Timely input from WSC stakeholders on requirements and testing</a:t>
                      </a:r>
                      <a:endParaRPr lang="en-US" sz="1200"/>
                    </a:p>
                  </a:txBody>
                  <a:tcPr marL="12700" marR="12700" marT="12700" vert="horz" anchor="ctr" anchorCtr="0"/>
                </a:tc>
              </a:tr>
              <a:tr h="609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WSC team will need access to ERP solution for UAT phase</a:t>
                      </a:r>
                      <a:endParaRPr lang="en-US" sz="1200"/>
                    </a:p>
                  </a:txBody>
                  <a:tcPr marL="12700" marR="12700" marT="12700" vert="horz" anchor="ctr" anchorCtr="0"/>
                </a:tc>
              </a:tr>
              <a:tr h="608965">
                <a:tc>
                  <a:txBody>
                    <a:bodyPr/>
                    <a:p>
                      <a:pPr indent="0" algn="l">
                        <a:buClrTx/>
                        <a:buSzTx/>
                        <a:buFont typeface="+mj-lt"/>
                        <a:buNone/>
                      </a:pPr>
                      <a:r>
                        <a:rPr lang="en-US" altLang="en-IN" sz="1200"/>
                        <a:t>After each deliverables by SOUL to WSC, WSC stakeholders will review and sign off the deliverable within 7 days of acceptance</a:t>
                      </a:r>
                      <a:endParaRPr lang="en-US" altLang="en-IN" sz="1200"/>
                    </a:p>
                  </a:txBody>
                  <a:tcPr marL="12700" marR="12700" marT="12700" vert="horz" anchor="ctr" anchorCtr="0"/>
                </a:tc>
              </a:tr>
              <a:tr h="610235">
                <a:tc>
                  <a:txBody>
                    <a:bodyPr/>
                    <a:p>
                      <a:pPr indent="0">
                        <a:lnSpc>
                          <a:spcPct val="90000"/>
                        </a:lnSpc>
                        <a:buNone/>
                      </a:pPr>
                      <a:r>
                        <a:rPr lang="en-IN" altLang="en-US" sz="1200"/>
                        <a:t> </a:t>
                      </a:r>
                      <a:r>
                        <a:rPr lang="en-US" altLang="en-IN" sz="1200"/>
                        <a:t>WSC should provide master data to SOUL for project implementation</a:t>
                      </a:r>
                      <a:endParaRPr lang="en-US" altLang="en-IN" sz="1200"/>
                    </a:p>
                  </a:txBody>
                  <a:tcPr marL="12700" marR="12700" marT="12700" vert="horz" anchor="ctr" anchorCtr="0"/>
                </a:tc>
              </a:tr>
              <a:tr h="6102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200"/>
                        <a:t> </a:t>
                      </a:r>
                      <a:r>
                        <a:rPr lang="en-US" sz="1200"/>
                        <a:t>Hardware resources should be available for timely execution of deployment phase</a:t>
                      </a:r>
                      <a:endParaRPr lang="en-US" sz="1200"/>
                    </a:p>
                  </a:txBody>
                  <a:tcPr marL="12700" marR="12700" marT="12700" vert="horz" anchor="ctr" anchorCtr="0"/>
                </a:tc>
              </a:tr>
              <a:tr h="609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200"/>
                        <a:t> </a:t>
                      </a:r>
                      <a:r>
                        <a:rPr lang="en-US" sz="1200"/>
                        <a:t>WSC team need to ensure the data they provide is accurate</a:t>
                      </a:r>
                      <a:endParaRPr lang="en-US" sz="1200"/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635" y="321310"/>
            <a:ext cx="12193270" cy="694055"/>
          </a:xfrm>
        </p:spPr>
        <p:txBody>
          <a:bodyPr>
            <a:normAutofit fontScale="90000"/>
          </a:bodyPr>
          <a:p>
            <a:pPr algn="ctr"/>
            <a:r>
              <a:rPr lang="en-IN" sz="4890" dirty="0">
                <a:latin typeface="Times New Roman" panose="02020603050405020304" charset="0"/>
                <a:cs typeface="Times New Roman" panose="02020603050405020304" charset="0"/>
              </a:rPr>
              <a:t>Escalation Matrix </a:t>
            </a:r>
            <a:endParaRPr lang="en-IN" sz="489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3" name="Table 5"/>
          <p:cNvGraphicFramePr>
            <a:graphicFrameLocks noGrp="1"/>
          </p:cNvGraphicFramePr>
          <p:nvPr>
            <p:ph idx="1"/>
          </p:nvPr>
        </p:nvGraphicFramePr>
        <p:xfrm>
          <a:off x="700405" y="1489075"/>
          <a:ext cx="10700385" cy="4227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445"/>
                <a:gridCol w="3152140"/>
                <a:gridCol w="4622800"/>
              </a:tblGrid>
              <a:tr h="840740">
                <a:tc>
                  <a:txBody>
                    <a:bodyPr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en-IN" dirty="0"/>
                        <a:t>Escalation </a:t>
                      </a:r>
                      <a:r>
                        <a:rPr lang="en-IN" dirty="0"/>
                        <a:t>Level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dirty="0"/>
                        <a:t>WSC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en-IN" dirty="0">
                          <a:solidFill>
                            <a:schemeClr val="bg1"/>
                          </a:solidFill>
                        </a:rPr>
                        <a:t>SOUL</a:t>
                      </a:r>
                      <a:endParaRPr lang="en-US" alt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120142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endParaRPr lang="en-US" altLang="en-IN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en-IN" dirty="0"/>
                        <a:t>Level 1</a:t>
                      </a:r>
                      <a:endParaRPr lang="en-US" altLang="en-IN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endParaRPr lang="en-IN" dirty="0">
                        <a:highlight>
                          <a:srgbClr val="FFFF00"/>
                        </a:highlight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9000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Project Manager</a:t>
                      </a:r>
                      <a:endParaRPr lang="en-IN" dirty="0"/>
                    </a:p>
                  </a:txBody>
                  <a:tcPr/>
                </a:tc>
              </a:tr>
              <a:tr h="1092835">
                <a:tc>
                  <a:txBody>
                    <a:bodyPr/>
                    <a:p>
                      <a:pPr algn="ctr">
                        <a:lnSpc>
                          <a:spcPct val="270000"/>
                        </a:lnSpc>
                      </a:pPr>
                      <a:r>
                        <a:rPr lang="en-US" altLang="en-IN" dirty="0"/>
                        <a:t>Level 2</a:t>
                      </a:r>
                      <a:endParaRPr lang="en-US" altLang="en-IN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40000"/>
                        </a:lnSpc>
                      </a:pPr>
                      <a:endParaRPr lang="en-IN" dirty="0">
                        <a:highlight>
                          <a:srgbClr val="FFFF00"/>
                        </a:highlight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24000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Delivery Manager</a:t>
                      </a:r>
                      <a:endParaRPr lang="en-IN" dirty="0"/>
                    </a:p>
                  </a:txBody>
                  <a:tcPr/>
                </a:tc>
              </a:tr>
              <a:tr h="1092835">
                <a:tc>
                  <a:txBody>
                    <a:bodyPr/>
                    <a:p>
                      <a:pPr algn="ctr">
                        <a:lnSpc>
                          <a:spcPct val="270000"/>
                        </a:lnSpc>
                        <a:buNone/>
                      </a:pPr>
                      <a:r>
                        <a:rPr lang="en-US" altLang="en-IN" dirty="0"/>
                        <a:t>Level 3</a:t>
                      </a:r>
                      <a:endParaRPr lang="en-US" altLang="en-IN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40000"/>
                        </a:lnSpc>
                        <a:buNone/>
                      </a:pPr>
                      <a:endParaRPr lang="en-IN" dirty="0">
                        <a:highlight>
                          <a:srgbClr val="FFFF00"/>
                        </a:highlight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240000"/>
                        </a:lnSpc>
                        <a:buNone/>
                      </a:pPr>
                      <a:r>
                        <a:rPr lang="en-US" altLang="en-IN" dirty="0"/>
                        <a:t>Chief Business Officer (CBO)</a:t>
                      </a:r>
                      <a:endParaRPr lang="en-US" altLang="en-IN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82600"/>
            <a:ext cx="12192635" cy="767080"/>
          </a:xfrm>
        </p:spPr>
        <p:txBody>
          <a:bodyPr>
            <a:normAutofit fontScale="90000"/>
          </a:bodyPr>
          <a:p>
            <a:r>
              <a:rPr lang="en-US" altLang="en-IN" sz="5400" dirty="0">
                <a:latin typeface="Times New Roman" panose="02020603050405020304" charset="0"/>
                <a:cs typeface="Times New Roman" panose="02020603050405020304" charset="0"/>
              </a:rPr>
              <a:t>Governance Model</a:t>
            </a:r>
            <a:endParaRPr lang="en-US" altLang="en-IN" sz="5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65830" y="1368425"/>
            <a:ext cx="5490210" cy="80073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u="sng">
                <a:solidFill>
                  <a:sysClr val="windowText" lastClr="000000"/>
                </a:solidFill>
                <a:latin typeface="Calibri" panose="020F0502020204030204" charset="0"/>
                <a:cs typeface="Calibri" panose="020F0502020204030204" charset="0"/>
              </a:rPr>
              <a:t>Steering Committee</a:t>
            </a:r>
            <a:endParaRPr lang="en-US" sz="1200">
              <a:solidFill>
                <a:sysClr val="windowText" lastClr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>
                <a:solidFill>
                  <a:sysClr val="windowText" lastClr="000000"/>
                </a:solidFill>
                <a:latin typeface="Calibri" panose="020F0502020204030204" charset="0"/>
                <a:cs typeface="Calibri" panose="020F0502020204030204" charset="0"/>
              </a:rPr>
              <a:t>Overall project governance , direction &amp; management oversight</a:t>
            </a:r>
            <a:endParaRPr lang="en-US" sz="1200">
              <a:solidFill>
                <a:sysClr val="windowText" lastClr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>
                <a:solidFill>
                  <a:sysClr val="windowText" lastClr="000000"/>
                </a:solidFill>
                <a:latin typeface="Calibri" panose="020F0502020204030204" charset="0"/>
                <a:cs typeface="Calibri" panose="020F0502020204030204" charset="0"/>
              </a:rPr>
              <a:t>Escalation point as needed</a:t>
            </a:r>
            <a:endParaRPr lang="en-US" sz="1200">
              <a:solidFill>
                <a:sysClr val="windowText" lastClr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71450" indent="-171450" algn="ctr"/>
            <a:r>
              <a:rPr lang="en-US" sz="900">
                <a:solidFill>
                  <a:sysClr val="windowText" lastClr="00000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sz="900">
              <a:solidFill>
                <a:sysClr val="windowText" lastClr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481070" y="2182495"/>
            <a:ext cx="5475605" cy="939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u="sng">
                <a:solidFill>
                  <a:sysClr val="windowText" lastClr="000000"/>
                </a:solidFill>
                <a:latin typeface="Calibri" panose="020F0502020204030204" charset="0"/>
                <a:cs typeface="Calibri" panose="020F0502020204030204" charset="0"/>
              </a:rPr>
              <a:t>Project Management Committee</a:t>
            </a:r>
            <a:endParaRPr lang="en-US" sz="1200">
              <a:solidFill>
                <a:sysClr val="windowText" lastClr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>
                <a:solidFill>
                  <a:sysClr val="windowText" lastClr="000000"/>
                </a:solidFill>
                <a:latin typeface="Calibri" panose="020F0502020204030204" charset="0"/>
                <a:cs typeface="Calibri" panose="020F0502020204030204" charset="0"/>
              </a:rPr>
              <a:t>Performance &amp; management of project</a:t>
            </a:r>
            <a:endParaRPr lang="en-US" sz="1200">
              <a:solidFill>
                <a:sysClr val="windowText" lastClr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>
                <a:solidFill>
                  <a:sysClr val="windowText" lastClr="000000"/>
                </a:solidFill>
                <a:latin typeface="Calibri" panose="020F0502020204030204" charset="0"/>
                <a:cs typeface="Calibri" panose="020F0502020204030204" charset="0"/>
              </a:rPr>
              <a:t>Ensure on time delivery of the system</a:t>
            </a:r>
            <a:endParaRPr lang="en-US" sz="1200">
              <a:solidFill>
                <a:sysClr val="windowText" lastClr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>
                <a:solidFill>
                  <a:sysClr val="windowText" lastClr="000000"/>
                </a:solidFill>
                <a:latin typeface="Calibri" panose="020F0502020204030204" charset="0"/>
                <a:cs typeface="Calibri" panose="020F0502020204030204" charset="0"/>
              </a:rPr>
              <a:t>Address the issues &amp; risks raised by the Working Committee  </a:t>
            </a:r>
            <a:endParaRPr lang="en-US" sz="1200">
              <a:solidFill>
                <a:sysClr val="windowText" lastClr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491230" y="3122295"/>
            <a:ext cx="5466080" cy="7156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u="sng">
                <a:solidFill>
                  <a:sysClr val="windowText" lastClr="000000"/>
                </a:solidFill>
                <a:latin typeface="Calibri" panose="020F0502020204030204" charset="0"/>
                <a:cs typeface="Calibri" panose="020F0502020204030204" charset="0"/>
              </a:rPr>
              <a:t>Working Committee</a:t>
            </a:r>
            <a:endParaRPr lang="en-US" sz="1200">
              <a:solidFill>
                <a:sysClr val="windowText" lastClr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>
                <a:solidFill>
                  <a:sysClr val="windowText" lastClr="000000"/>
                </a:solidFill>
                <a:latin typeface="Calibri" panose="020F0502020204030204" charset="0"/>
                <a:cs typeface="Calibri" panose="020F0502020204030204" charset="0"/>
              </a:rPr>
              <a:t>Development &amp; delivery of the requirements</a:t>
            </a:r>
            <a:endParaRPr lang="en-US" sz="1200">
              <a:solidFill>
                <a:sysClr val="windowText" lastClr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>
                <a:solidFill>
                  <a:sysClr val="windowText" lastClr="000000"/>
                </a:solidFill>
                <a:latin typeface="Calibri" panose="020F0502020204030204" charset="0"/>
                <a:cs typeface="Calibri" panose="020F0502020204030204" charset="0"/>
              </a:rPr>
              <a:t>Addresses tactical and operational issues</a:t>
            </a:r>
            <a:endParaRPr lang="en-US" sz="1200">
              <a:solidFill>
                <a:sysClr val="windowText" lastClr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sz="900">
                <a:solidFill>
                  <a:sysClr val="windowText" lastClr="00000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sz="900">
              <a:solidFill>
                <a:sysClr val="windowText" lastClr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aphicFrame>
        <p:nvGraphicFramePr>
          <p:cNvPr id="13" name="Table 12"/>
          <p:cNvGraphicFramePr/>
          <p:nvPr/>
        </p:nvGraphicFramePr>
        <p:xfrm>
          <a:off x="751205" y="3997960"/>
          <a:ext cx="10828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2525"/>
                <a:gridCol w="2138045"/>
                <a:gridCol w="2828925"/>
                <a:gridCol w="3438525"/>
              </a:tblGrid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Meeting</a:t>
                      </a:r>
                      <a:endParaRPr lang="en-US" sz="1400" b="0">
                        <a:solidFill>
                          <a:schemeClr val="bg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Frequency</a:t>
                      </a:r>
                      <a:endParaRPr lang="en-US" sz="1400" b="0">
                        <a:solidFill>
                          <a:schemeClr val="bg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Governance Bodies</a:t>
                      </a:r>
                      <a:endParaRPr lang="en-US" sz="1400" b="0">
                        <a:solidFill>
                          <a:schemeClr val="bg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Purpose</a:t>
                      </a:r>
                      <a:endParaRPr lang="en-US" sz="1400" b="0">
                        <a:solidFill>
                          <a:schemeClr val="bg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64008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Working level meeting</a:t>
                      </a:r>
                      <a:endParaRPr lang="en-US" sz="120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Weekly</a:t>
                      </a:r>
                      <a:endParaRPr lang="en-US" sz="120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Working Committee</a:t>
                      </a:r>
                      <a:endParaRPr lang="en-US" sz="120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171450" indent="-171450">
                        <a:buFont typeface="Wingdings" panose="05000000000000000000" charset="0"/>
                        <a:buChar char="Ø"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Review progress against key milestones with Project team, leads and SOUL project manager</a:t>
                      </a:r>
                      <a:endParaRPr lang="en-US" sz="120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marL="171450" indent="-171450">
                        <a:buFont typeface="Wingdings" panose="05000000000000000000" charset="0"/>
                        <a:buChar char="Ø"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Discuss concern areas or operational issues</a:t>
                      </a:r>
                      <a:endParaRPr lang="en-US" sz="120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Project Status Update Meeting</a:t>
                      </a:r>
                      <a:endParaRPr lang="en-US" sz="120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Fortnightly</a:t>
                      </a:r>
                      <a:endParaRPr lang="en-US" sz="120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Project Management Committee</a:t>
                      </a:r>
                      <a:endParaRPr lang="en-US" sz="1200">
                        <a:solidFill>
                          <a:sysClr val="windowText" lastClr="000000"/>
                        </a:solidFill>
                        <a:latin typeface="Calibri" panose="020F0502020204030204" charset="0"/>
                        <a:cs typeface="Calibri" panose="020F050202020403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Working Committee</a:t>
                      </a:r>
                      <a:endParaRPr lang="en-US" sz="1200">
                        <a:latin typeface="Calibri" panose="020F0502020204030204" charset="0"/>
                        <a:cs typeface="Calibri" panose="020F0502020204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171450" indent="-171450">
                        <a:buFont typeface="Wingdings" panose="05000000000000000000" charset="0"/>
                        <a:buChar char="Ø"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Monthly performance review</a:t>
                      </a:r>
                      <a:endParaRPr lang="en-US" sz="120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marL="171450" indent="-171450">
                        <a:buFont typeface="Wingdings" panose="05000000000000000000" charset="0"/>
                        <a:buChar char="Ø"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Discuss outstanding and new issues</a:t>
                      </a:r>
                      <a:endParaRPr lang="en-US" sz="120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marL="171450" indent="-171450">
                        <a:buFont typeface="Wingdings" panose="05000000000000000000" charset="0"/>
                        <a:buChar char="Ø"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Forecast of activities</a:t>
                      </a:r>
                      <a:endParaRPr lang="en-US" sz="120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Steering Committee Meeting</a:t>
                      </a:r>
                      <a:endParaRPr lang="en-US" sz="120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Monthly</a:t>
                      </a:r>
                      <a:endParaRPr lang="en-US" sz="120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Steering Committee</a:t>
                      </a:r>
                      <a:endParaRPr lang="en-US" sz="120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Project Management Committee</a:t>
                      </a:r>
                      <a:endParaRPr lang="en-US" sz="1200">
                        <a:solidFill>
                          <a:sysClr val="windowText" lastClr="000000"/>
                        </a:solidFill>
                        <a:latin typeface="Calibri" panose="020F0502020204030204" charset="0"/>
                        <a:cs typeface="Calibri" panose="020F050202020403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Working Committee</a:t>
                      </a:r>
                      <a:endParaRPr lang="en-US" sz="120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171450" indent="-171450">
                        <a:buFont typeface="Wingdings" panose="05000000000000000000" charset="0"/>
                        <a:buChar char="Ø"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Project performance review </a:t>
                      </a:r>
                      <a:endParaRPr lang="en-US" sz="120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marL="171450" indent="-171450">
                        <a:buFont typeface="Wingdings" panose="05000000000000000000" charset="0"/>
                        <a:buChar char="Ø"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Upcoming milestones and plans </a:t>
                      </a:r>
                      <a:endParaRPr lang="en-US" sz="120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marL="171450" indent="-171450">
                        <a:buFont typeface="Wingdings" panose="05000000000000000000" charset="0"/>
                        <a:buChar char="Ø"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Issues requiring intervention</a:t>
                      </a:r>
                      <a:endParaRPr lang="en-US" sz="120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Isosceles Triangle 1"/>
          <p:cNvSpPr/>
          <p:nvPr/>
        </p:nvSpPr>
        <p:spPr>
          <a:xfrm>
            <a:off x="1185545" y="1364615"/>
            <a:ext cx="2280285" cy="242443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602740" y="3332480"/>
            <a:ext cx="1739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ysClr val="windowText" lastClr="000000"/>
                </a:solidFill>
                <a:latin typeface="Calibri" panose="020F0502020204030204" charset="0"/>
                <a:cs typeface="Calibri" panose="020F0502020204030204" charset="0"/>
              </a:rPr>
              <a:t>Project Manager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418590" y="2451735"/>
            <a:ext cx="173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ysClr val="windowText" lastClr="000000"/>
                </a:solidFill>
                <a:latin typeface="Calibri" panose="020F0502020204030204" charset="0"/>
                <a:cs typeface="Calibri" panose="020F0502020204030204" charset="0"/>
              </a:rPr>
              <a:t>Delivery</a:t>
            </a:r>
            <a:endParaRPr lang="en-US" sz="1400">
              <a:solidFill>
                <a:sysClr val="windowText" lastClr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sz="1400">
                <a:solidFill>
                  <a:sysClr val="windowText" lastClr="000000"/>
                </a:solidFill>
                <a:latin typeface="Calibri" panose="020F0502020204030204" charset="0"/>
                <a:cs typeface="Calibri" panose="020F0502020204030204" charset="0"/>
              </a:rPr>
              <a:t>Manager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1861820" y="1697355"/>
            <a:ext cx="9277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ysClr val="windowText" lastClr="000000"/>
                </a:solidFill>
                <a:latin typeface="Calibri" panose="020F0502020204030204" charset="0"/>
                <a:cs typeface="Calibri" panose="020F0502020204030204" charset="0"/>
              </a:rPr>
              <a:t>CBO</a:t>
            </a:r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988820" y="2084070"/>
            <a:ext cx="674370" cy="88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473200" y="3124200"/>
            <a:ext cx="1670685" cy="69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Isosceles Triangle 2"/>
          <p:cNvSpPr/>
          <p:nvPr/>
        </p:nvSpPr>
        <p:spPr>
          <a:xfrm>
            <a:off x="9018270" y="1364615"/>
            <a:ext cx="2386330" cy="242443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None/>
            </a:pPr>
            <a:endParaRPr lang="en-US" sz="1400">
              <a:solidFill>
                <a:sysClr val="windowText" lastClr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9311005" y="3108325"/>
            <a:ext cx="1770380" cy="158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884410" y="2063115"/>
            <a:ext cx="674370" cy="88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9279255" y="3415665"/>
            <a:ext cx="18713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ysClr val="windowText" lastClr="000000"/>
                </a:solidFill>
                <a:latin typeface="Calibri" panose="020F0502020204030204" charset="0"/>
                <a:cs typeface="Calibri" panose="020F0502020204030204" charset="0"/>
              </a:rPr>
              <a:t>WSC Project Manager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9279255" y="2442210"/>
            <a:ext cx="173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ysClr val="windowText" lastClr="000000"/>
                </a:solidFill>
                <a:latin typeface="Calibri" panose="020F0502020204030204" charset="0"/>
                <a:cs typeface="Calibri" panose="020F0502020204030204" charset="0"/>
              </a:rPr>
              <a:t>WSC </a:t>
            </a:r>
            <a:endParaRPr lang="en-US" sz="1400">
              <a:solidFill>
                <a:sysClr val="windowText" lastClr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sz="1400">
                <a:solidFill>
                  <a:sysClr val="windowText" lastClr="000000"/>
                </a:solidFill>
                <a:latin typeface="Calibri" panose="020F0502020204030204" charset="0"/>
                <a:cs typeface="Calibri" panose="020F0502020204030204" charset="0"/>
              </a:rPr>
              <a:t>Level 2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9469120" y="1550035"/>
            <a:ext cx="1506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ysClr val="windowText" lastClr="000000"/>
                </a:solidFill>
                <a:latin typeface="Calibri" panose="020F0502020204030204" charset="0"/>
                <a:cs typeface="Calibri" panose="020F0502020204030204" charset="0"/>
              </a:rPr>
              <a:t>WSC </a:t>
            </a:r>
            <a:endParaRPr lang="en-US" sz="1200">
              <a:solidFill>
                <a:sysClr val="windowText" lastClr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sz="1200">
                <a:solidFill>
                  <a:sysClr val="windowText" lastClr="000000"/>
                </a:solidFill>
                <a:latin typeface="Calibri" panose="020F0502020204030204" charset="0"/>
                <a:cs typeface="Calibri" panose="020F0502020204030204" charset="0"/>
              </a:rPr>
              <a:t>Level 3</a:t>
            </a:r>
            <a:endParaRPr lang="en-US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6" name="Group 25"/>
          <p:cNvGrpSpPr/>
          <p:nvPr/>
        </p:nvGrpSpPr>
        <p:grpSpPr>
          <a:xfrm>
            <a:off x="3426460" y="1515745"/>
            <a:ext cx="4040505" cy="3823335"/>
            <a:chOff x="2679700" y="677863"/>
            <a:chExt cx="3784601" cy="3787775"/>
          </a:xfrm>
        </p:grpSpPr>
        <p:grpSp>
          <p:nvGrpSpPr>
            <p:cNvPr id="15" name="Group 14"/>
            <p:cNvGrpSpPr/>
            <p:nvPr/>
          </p:nvGrpSpPr>
          <p:grpSpPr>
            <a:xfrm>
              <a:off x="2679700" y="677863"/>
              <a:ext cx="3784601" cy="3787775"/>
              <a:chOff x="2679700" y="677863"/>
              <a:chExt cx="3784601" cy="3787775"/>
            </a:xfrm>
          </p:grpSpPr>
          <p:sp>
            <p:nvSpPr>
              <p:cNvPr id="10" name="Freeform 5"/>
              <p:cNvSpPr/>
              <p:nvPr/>
            </p:nvSpPr>
            <p:spPr bwMode="auto">
              <a:xfrm>
                <a:off x="4572000" y="677863"/>
                <a:ext cx="1801813" cy="1630363"/>
              </a:xfrm>
              <a:custGeom>
                <a:avLst/>
                <a:gdLst>
                  <a:gd name="T0" fmla="*/ 2268 w 2268"/>
                  <a:gd name="T1" fmla="*/ 1648 h 2053"/>
                  <a:gd name="T2" fmla="*/ 2235 w 2268"/>
                  <a:gd name="T3" fmla="*/ 1557 h 2053"/>
                  <a:gd name="T4" fmla="*/ 2201 w 2268"/>
                  <a:gd name="T5" fmla="*/ 1469 h 2053"/>
                  <a:gd name="T6" fmla="*/ 2162 w 2268"/>
                  <a:gd name="T7" fmla="*/ 1381 h 2053"/>
                  <a:gd name="T8" fmla="*/ 2120 w 2268"/>
                  <a:gd name="T9" fmla="*/ 1296 h 2053"/>
                  <a:gd name="T10" fmla="*/ 2076 w 2268"/>
                  <a:gd name="T11" fmla="*/ 1212 h 2053"/>
                  <a:gd name="T12" fmla="*/ 2028 w 2268"/>
                  <a:gd name="T13" fmla="*/ 1131 h 2053"/>
                  <a:gd name="T14" fmla="*/ 1978 w 2268"/>
                  <a:gd name="T15" fmla="*/ 1052 h 2053"/>
                  <a:gd name="T16" fmla="*/ 1924 w 2268"/>
                  <a:gd name="T17" fmla="*/ 977 h 2053"/>
                  <a:gd name="T18" fmla="*/ 1867 w 2268"/>
                  <a:gd name="T19" fmla="*/ 902 h 2053"/>
                  <a:gd name="T20" fmla="*/ 1807 w 2268"/>
                  <a:gd name="T21" fmla="*/ 831 h 2053"/>
                  <a:gd name="T22" fmla="*/ 1746 w 2268"/>
                  <a:gd name="T23" fmla="*/ 762 h 2053"/>
                  <a:gd name="T24" fmla="*/ 1682 w 2268"/>
                  <a:gd name="T25" fmla="*/ 695 h 2053"/>
                  <a:gd name="T26" fmla="*/ 1615 w 2268"/>
                  <a:gd name="T27" fmla="*/ 632 h 2053"/>
                  <a:gd name="T28" fmla="*/ 1546 w 2268"/>
                  <a:gd name="T29" fmla="*/ 570 h 2053"/>
                  <a:gd name="T30" fmla="*/ 1475 w 2268"/>
                  <a:gd name="T31" fmla="*/ 513 h 2053"/>
                  <a:gd name="T32" fmla="*/ 1402 w 2268"/>
                  <a:gd name="T33" fmla="*/ 457 h 2053"/>
                  <a:gd name="T34" fmla="*/ 1325 w 2268"/>
                  <a:gd name="T35" fmla="*/ 403 h 2053"/>
                  <a:gd name="T36" fmla="*/ 1248 w 2268"/>
                  <a:gd name="T37" fmla="*/ 353 h 2053"/>
                  <a:gd name="T38" fmla="*/ 1168 w 2268"/>
                  <a:gd name="T39" fmla="*/ 307 h 2053"/>
                  <a:gd name="T40" fmla="*/ 1087 w 2268"/>
                  <a:gd name="T41" fmla="*/ 263 h 2053"/>
                  <a:gd name="T42" fmla="*/ 1004 w 2268"/>
                  <a:gd name="T43" fmla="*/ 223 h 2053"/>
                  <a:gd name="T44" fmla="*/ 918 w 2268"/>
                  <a:gd name="T45" fmla="*/ 184 h 2053"/>
                  <a:gd name="T46" fmla="*/ 832 w 2268"/>
                  <a:gd name="T47" fmla="*/ 151 h 2053"/>
                  <a:gd name="T48" fmla="*/ 745 w 2268"/>
                  <a:gd name="T49" fmla="*/ 121 h 2053"/>
                  <a:gd name="T50" fmla="*/ 655 w 2268"/>
                  <a:gd name="T51" fmla="*/ 92 h 2053"/>
                  <a:gd name="T52" fmla="*/ 565 w 2268"/>
                  <a:gd name="T53" fmla="*/ 69 h 2053"/>
                  <a:gd name="T54" fmla="*/ 472 w 2268"/>
                  <a:gd name="T55" fmla="*/ 48 h 2053"/>
                  <a:gd name="T56" fmla="*/ 380 w 2268"/>
                  <a:gd name="T57" fmla="*/ 30 h 2053"/>
                  <a:gd name="T58" fmla="*/ 286 w 2268"/>
                  <a:gd name="T59" fmla="*/ 17 h 2053"/>
                  <a:gd name="T60" fmla="*/ 192 w 2268"/>
                  <a:gd name="T61" fmla="*/ 7 h 2053"/>
                  <a:gd name="T62" fmla="*/ 96 w 2268"/>
                  <a:gd name="T63" fmla="*/ 2 h 2053"/>
                  <a:gd name="T64" fmla="*/ 0 w 2268"/>
                  <a:gd name="T65" fmla="*/ 0 h 2053"/>
                  <a:gd name="T66" fmla="*/ 0 w 2268"/>
                  <a:gd name="T67" fmla="*/ 1311 h 2053"/>
                  <a:gd name="T68" fmla="*/ 86 w 2268"/>
                  <a:gd name="T69" fmla="*/ 1315 h 2053"/>
                  <a:gd name="T70" fmla="*/ 171 w 2268"/>
                  <a:gd name="T71" fmla="*/ 1325 h 2053"/>
                  <a:gd name="T72" fmla="*/ 253 w 2268"/>
                  <a:gd name="T73" fmla="*/ 1342 h 2053"/>
                  <a:gd name="T74" fmla="*/ 334 w 2268"/>
                  <a:gd name="T75" fmla="*/ 1365 h 2053"/>
                  <a:gd name="T76" fmla="*/ 413 w 2268"/>
                  <a:gd name="T77" fmla="*/ 1396 h 2053"/>
                  <a:gd name="T78" fmla="*/ 488 w 2268"/>
                  <a:gd name="T79" fmla="*/ 1431 h 2053"/>
                  <a:gd name="T80" fmla="*/ 561 w 2268"/>
                  <a:gd name="T81" fmla="*/ 1471 h 2053"/>
                  <a:gd name="T82" fmla="*/ 630 w 2268"/>
                  <a:gd name="T83" fmla="*/ 1517 h 2053"/>
                  <a:gd name="T84" fmla="*/ 695 w 2268"/>
                  <a:gd name="T85" fmla="*/ 1569 h 2053"/>
                  <a:gd name="T86" fmla="*/ 757 w 2268"/>
                  <a:gd name="T87" fmla="*/ 1624 h 2053"/>
                  <a:gd name="T88" fmla="*/ 812 w 2268"/>
                  <a:gd name="T89" fmla="*/ 1686 h 2053"/>
                  <a:gd name="T90" fmla="*/ 866 w 2268"/>
                  <a:gd name="T91" fmla="*/ 1751 h 2053"/>
                  <a:gd name="T92" fmla="*/ 912 w 2268"/>
                  <a:gd name="T93" fmla="*/ 1820 h 2053"/>
                  <a:gd name="T94" fmla="*/ 954 w 2268"/>
                  <a:gd name="T95" fmla="*/ 1895 h 2053"/>
                  <a:gd name="T96" fmla="*/ 989 w 2268"/>
                  <a:gd name="T97" fmla="*/ 1972 h 2053"/>
                  <a:gd name="T98" fmla="*/ 1020 w 2268"/>
                  <a:gd name="T99" fmla="*/ 2053 h 2053"/>
                  <a:gd name="T100" fmla="*/ 2268 w 2268"/>
                  <a:gd name="T101" fmla="*/ 1648 h 2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268" h="2053">
                    <a:moveTo>
                      <a:pt x="2268" y="1648"/>
                    </a:moveTo>
                    <a:lnTo>
                      <a:pt x="2235" y="1557"/>
                    </a:lnTo>
                    <a:lnTo>
                      <a:pt x="2201" y="1469"/>
                    </a:lnTo>
                    <a:lnTo>
                      <a:pt x="2162" y="1381"/>
                    </a:lnTo>
                    <a:lnTo>
                      <a:pt x="2120" y="1296"/>
                    </a:lnTo>
                    <a:lnTo>
                      <a:pt x="2076" y="1212"/>
                    </a:lnTo>
                    <a:lnTo>
                      <a:pt x="2028" y="1131"/>
                    </a:lnTo>
                    <a:lnTo>
                      <a:pt x="1978" y="1052"/>
                    </a:lnTo>
                    <a:lnTo>
                      <a:pt x="1924" y="977"/>
                    </a:lnTo>
                    <a:lnTo>
                      <a:pt x="1867" y="902"/>
                    </a:lnTo>
                    <a:lnTo>
                      <a:pt x="1807" y="831"/>
                    </a:lnTo>
                    <a:lnTo>
                      <a:pt x="1746" y="762"/>
                    </a:lnTo>
                    <a:lnTo>
                      <a:pt x="1682" y="695"/>
                    </a:lnTo>
                    <a:lnTo>
                      <a:pt x="1615" y="632"/>
                    </a:lnTo>
                    <a:lnTo>
                      <a:pt x="1546" y="570"/>
                    </a:lnTo>
                    <a:lnTo>
                      <a:pt x="1475" y="513"/>
                    </a:lnTo>
                    <a:lnTo>
                      <a:pt x="1402" y="457"/>
                    </a:lnTo>
                    <a:lnTo>
                      <a:pt x="1325" y="403"/>
                    </a:lnTo>
                    <a:lnTo>
                      <a:pt x="1248" y="353"/>
                    </a:lnTo>
                    <a:lnTo>
                      <a:pt x="1168" y="307"/>
                    </a:lnTo>
                    <a:lnTo>
                      <a:pt x="1087" y="263"/>
                    </a:lnTo>
                    <a:lnTo>
                      <a:pt x="1004" y="223"/>
                    </a:lnTo>
                    <a:lnTo>
                      <a:pt x="918" y="184"/>
                    </a:lnTo>
                    <a:lnTo>
                      <a:pt x="832" y="151"/>
                    </a:lnTo>
                    <a:lnTo>
                      <a:pt x="745" y="121"/>
                    </a:lnTo>
                    <a:lnTo>
                      <a:pt x="655" y="92"/>
                    </a:lnTo>
                    <a:lnTo>
                      <a:pt x="565" y="69"/>
                    </a:lnTo>
                    <a:lnTo>
                      <a:pt x="472" y="48"/>
                    </a:lnTo>
                    <a:lnTo>
                      <a:pt x="380" y="30"/>
                    </a:lnTo>
                    <a:lnTo>
                      <a:pt x="286" y="17"/>
                    </a:lnTo>
                    <a:lnTo>
                      <a:pt x="192" y="7"/>
                    </a:lnTo>
                    <a:lnTo>
                      <a:pt x="96" y="2"/>
                    </a:lnTo>
                    <a:lnTo>
                      <a:pt x="0" y="0"/>
                    </a:lnTo>
                    <a:lnTo>
                      <a:pt x="0" y="1311"/>
                    </a:lnTo>
                    <a:lnTo>
                      <a:pt x="86" y="1315"/>
                    </a:lnTo>
                    <a:lnTo>
                      <a:pt x="171" y="1325"/>
                    </a:lnTo>
                    <a:lnTo>
                      <a:pt x="253" y="1342"/>
                    </a:lnTo>
                    <a:lnTo>
                      <a:pt x="334" y="1365"/>
                    </a:lnTo>
                    <a:lnTo>
                      <a:pt x="413" y="1396"/>
                    </a:lnTo>
                    <a:lnTo>
                      <a:pt x="488" y="1431"/>
                    </a:lnTo>
                    <a:lnTo>
                      <a:pt x="561" y="1471"/>
                    </a:lnTo>
                    <a:lnTo>
                      <a:pt x="630" y="1517"/>
                    </a:lnTo>
                    <a:lnTo>
                      <a:pt x="695" y="1569"/>
                    </a:lnTo>
                    <a:lnTo>
                      <a:pt x="757" y="1624"/>
                    </a:lnTo>
                    <a:lnTo>
                      <a:pt x="812" y="1686"/>
                    </a:lnTo>
                    <a:lnTo>
                      <a:pt x="866" y="1751"/>
                    </a:lnTo>
                    <a:lnTo>
                      <a:pt x="912" y="1820"/>
                    </a:lnTo>
                    <a:lnTo>
                      <a:pt x="954" y="1895"/>
                    </a:lnTo>
                    <a:lnTo>
                      <a:pt x="989" y="1972"/>
                    </a:lnTo>
                    <a:lnTo>
                      <a:pt x="1020" y="2053"/>
                    </a:lnTo>
                    <a:lnTo>
                      <a:pt x="2268" y="1648"/>
                    </a:lnTo>
                    <a:close/>
                  </a:path>
                </a:pathLst>
              </a:custGeom>
              <a:solidFill>
                <a:srgbClr val="FEB8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en-US" sz="1400"/>
              </a:p>
            </p:txBody>
          </p:sp>
          <p:sp>
            <p:nvSpPr>
              <p:cNvPr id="11" name="Freeform 6"/>
              <p:cNvSpPr/>
              <p:nvPr/>
            </p:nvSpPr>
            <p:spPr bwMode="auto">
              <a:xfrm>
                <a:off x="5072063" y="1985963"/>
                <a:ext cx="1392238" cy="2117725"/>
              </a:xfrm>
              <a:custGeom>
                <a:avLst/>
                <a:gdLst>
                  <a:gd name="T0" fmla="*/ 770 w 1753"/>
                  <a:gd name="T1" fmla="*/ 2667 h 2667"/>
                  <a:gd name="T2" fmla="*/ 849 w 1753"/>
                  <a:gd name="T3" fmla="*/ 2608 h 2667"/>
                  <a:gd name="T4" fmla="*/ 922 w 1753"/>
                  <a:gd name="T5" fmla="*/ 2548 h 2667"/>
                  <a:gd name="T6" fmla="*/ 993 w 1753"/>
                  <a:gd name="T7" fmla="*/ 2485 h 2667"/>
                  <a:gd name="T8" fmla="*/ 1062 w 1753"/>
                  <a:gd name="T9" fmla="*/ 2417 h 2667"/>
                  <a:gd name="T10" fmla="*/ 1127 w 1753"/>
                  <a:gd name="T11" fmla="*/ 2350 h 2667"/>
                  <a:gd name="T12" fmla="*/ 1189 w 1753"/>
                  <a:gd name="T13" fmla="*/ 2279 h 2667"/>
                  <a:gd name="T14" fmla="*/ 1248 w 1753"/>
                  <a:gd name="T15" fmla="*/ 2206 h 2667"/>
                  <a:gd name="T16" fmla="*/ 1304 w 1753"/>
                  <a:gd name="T17" fmla="*/ 2131 h 2667"/>
                  <a:gd name="T18" fmla="*/ 1358 w 1753"/>
                  <a:gd name="T19" fmla="*/ 2054 h 2667"/>
                  <a:gd name="T20" fmla="*/ 1406 w 1753"/>
                  <a:gd name="T21" fmla="*/ 1978 h 2667"/>
                  <a:gd name="T22" fmla="*/ 1454 w 1753"/>
                  <a:gd name="T23" fmla="*/ 1897 h 2667"/>
                  <a:gd name="T24" fmla="*/ 1496 w 1753"/>
                  <a:gd name="T25" fmla="*/ 1814 h 2667"/>
                  <a:gd name="T26" fmla="*/ 1536 w 1753"/>
                  <a:gd name="T27" fmla="*/ 1732 h 2667"/>
                  <a:gd name="T28" fmla="*/ 1573 w 1753"/>
                  <a:gd name="T29" fmla="*/ 1647 h 2667"/>
                  <a:gd name="T30" fmla="*/ 1607 w 1753"/>
                  <a:gd name="T31" fmla="*/ 1561 h 2667"/>
                  <a:gd name="T32" fmla="*/ 1638 w 1753"/>
                  <a:gd name="T33" fmla="*/ 1474 h 2667"/>
                  <a:gd name="T34" fmla="*/ 1665 w 1753"/>
                  <a:gd name="T35" fmla="*/ 1386 h 2667"/>
                  <a:gd name="T36" fmla="*/ 1688 w 1753"/>
                  <a:gd name="T37" fmla="*/ 1296 h 2667"/>
                  <a:gd name="T38" fmla="*/ 1707 w 1753"/>
                  <a:gd name="T39" fmla="*/ 1208 h 2667"/>
                  <a:gd name="T40" fmla="*/ 1724 w 1753"/>
                  <a:gd name="T41" fmla="*/ 1115 h 2667"/>
                  <a:gd name="T42" fmla="*/ 1736 w 1753"/>
                  <a:gd name="T43" fmla="*/ 1023 h 2667"/>
                  <a:gd name="T44" fmla="*/ 1746 w 1753"/>
                  <a:gd name="T45" fmla="*/ 931 h 2667"/>
                  <a:gd name="T46" fmla="*/ 1751 w 1753"/>
                  <a:gd name="T47" fmla="*/ 839 h 2667"/>
                  <a:gd name="T48" fmla="*/ 1753 w 1753"/>
                  <a:gd name="T49" fmla="*/ 747 h 2667"/>
                  <a:gd name="T50" fmla="*/ 1753 w 1753"/>
                  <a:gd name="T51" fmla="*/ 652 h 2667"/>
                  <a:gd name="T52" fmla="*/ 1748 w 1753"/>
                  <a:gd name="T53" fmla="*/ 558 h 2667"/>
                  <a:gd name="T54" fmla="*/ 1738 w 1753"/>
                  <a:gd name="T55" fmla="*/ 466 h 2667"/>
                  <a:gd name="T56" fmla="*/ 1726 w 1753"/>
                  <a:gd name="T57" fmla="*/ 372 h 2667"/>
                  <a:gd name="T58" fmla="*/ 1709 w 1753"/>
                  <a:gd name="T59" fmla="*/ 278 h 2667"/>
                  <a:gd name="T60" fmla="*/ 1690 w 1753"/>
                  <a:gd name="T61" fmla="*/ 186 h 2667"/>
                  <a:gd name="T62" fmla="*/ 1665 w 1753"/>
                  <a:gd name="T63" fmla="*/ 94 h 2667"/>
                  <a:gd name="T64" fmla="*/ 1638 w 1753"/>
                  <a:gd name="T65" fmla="*/ 0 h 2667"/>
                  <a:gd name="T66" fmla="*/ 390 w 1753"/>
                  <a:gd name="T67" fmla="*/ 405 h 2667"/>
                  <a:gd name="T68" fmla="*/ 413 w 1753"/>
                  <a:gd name="T69" fmla="*/ 489 h 2667"/>
                  <a:gd name="T70" fmla="*/ 430 w 1753"/>
                  <a:gd name="T71" fmla="*/ 574 h 2667"/>
                  <a:gd name="T72" fmla="*/ 440 w 1753"/>
                  <a:gd name="T73" fmla="*/ 656 h 2667"/>
                  <a:gd name="T74" fmla="*/ 442 w 1753"/>
                  <a:gd name="T75" fmla="*/ 741 h 2667"/>
                  <a:gd name="T76" fmla="*/ 440 w 1753"/>
                  <a:gd name="T77" fmla="*/ 825 h 2667"/>
                  <a:gd name="T78" fmla="*/ 428 w 1753"/>
                  <a:gd name="T79" fmla="*/ 908 h 2667"/>
                  <a:gd name="T80" fmla="*/ 413 w 1753"/>
                  <a:gd name="T81" fmla="*/ 989 h 2667"/>
                  <a:gd name="T82" fmla="*/ 390 w 1753"/>
                  <a:gd name="T83" fmla="*/ 1069 h 2667"/>
                  <a:gd name="T84" fmla="*/ 361 w 1753"/>
                  <a:gd name="T85" fmla="*/ 1146 h 2667"/>
                  <a:gd name="T86" fmla="*/ 326 w 1753"/>
                  <a:gd name="T87" fmla="*/ 1223 h 2667"/>
                  <a:gd name="T88" fmla="*/ 286 w 1753"/>
                  <a:gd name="T89" fmla="*/ 1296 h 2667"/>
                  <a:gd name="T90" fmla="*/ 240 w 1753"/>
                  <a:gd name="T91" fmla="*/ 1365 h 2667"/>
                  <a:gd name="T92" fmla="*/ 188 w 1753"/>
                  <a:gd name="T93" fmla="*/ 1430 h 2667"/>
                  <a:gd name="T94" fmla="*/ 130 w 1753"/>
                  <a:gd name="T95" fmla="*/ 1494 h 2667"/>
                  <a:gd name="T96" fmla="*/ 67 w 1753"/>
                  <a:gd name="T97" fmla="*/ 1551 h 2667"/>
                  <a:gd name="T98" fmla="*/ 0 w 1753"/>
                  <a:gd name="T99" fmla="*/ 1605 h 2667"/>
                  <a:gd name="T100" fmla="*/ 770 w 1753"/>
                  <a:gd name="T101" fmla="*/ 2667 h 2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53" h="2667">
                    <a:moveTo>
                      <a:pt x="770" y="2667"/>
                    </a:moveTo>
                    <a:lnTo>
                      <a:pt x="849" y="2608"/>
                    </a:lnTo>
                    <a:lnTo>
                      <a:pt x="922" y="2548"/>
                    </a:lnTo>
                    <a:lnTo>
                      <a:pt x="993" y="2485"/>
                    </a:lnTo>
                    <a:lnTo>
                      <a:pt x="1062" y="2417"/>
                    </a:lnTo>
                    <a:lnTo>
                      <a:pt x="1127" y="2350"/>
                    </a:lnTo>
                    <a:lnTo>
                      <a:pt x="1189" y="2279"/>
                    </a:lnTo>
                    <a:lnTo>
                      <a:pt x="1248" y="2206"/>
                    </a:lnTo>
                    <a:lnTo>
                      <a:pt x="1304" y="2131"/>
                    </a:lnTo>
                    <a:lnTo>
                      <a:pt x="1358" y="2054"/>
                    </a:lnTo>
                    <a:lnTo>
                      <a:pt x="1406" y="1978"/>
                    </a:lnTo>
                    <a:lnTo>
                      <a:pt x="1454" y="1897"/>
                    </a:lnTo>
                    <a:lnTo>
                      <a:pt x="1496" y="1814"/>
                    </a:lnTo>
                    <a:lnTo>
                      <a:pt x="1536" y="1732"/>
                    </a:lnTo>
                    <a:lnTo>
                      <a:pt x="1573" y="1647"/>
                    </a:lnTo>
                    <a:lnTo>
                      <a:pt x="1607" y="1561"/>
                    </a:lnTo>
                    <a:lnTo>
                      <a:pt x="1638" y="1474"/>
                    </a:lnTo>
                    <a:lnTo>
                      <a:pt x="1665" y="1386"/>
                    </a:lnTo>
                    <a:lnTo>
                      <a:pt x="1688" y="1296"/>
                    </a:lnTo>
                    <a:lnTo>
                      <a:pt x="1707" y="1208"/>
                    </a:lnTo>
                    <a:lnTo>
                      <a:pt x="1724" y="1115"/>
                    </a:lnTo>
                    <a:lnTo>
                      <a:pt x="1736" y="1023"/>
                    </a:lnTo>
                    <a:lnTo>
                      <a:pt x="1746" y="931"/>
                    </a:lnTo>
                    <a:lnTo>
                      <a:pt x="1751" y="839"/>
                    </a:lnTo>
                    <a:lnTo>
                      <a:pt x="1753" y="747"/>
                    </a:lnTo>
                    <a:lnTo>
                      <a:pt x="1753" y="652"/>
                    </a:lnTo>
                    <a:lnTo>
                      <a:pt x="1748" y="558"/>
                    </a:lnTo>
                    <a:lnTo>
                      <a:pt x="1738" y="466"/>
                    </a:lnTo>
                    <a:lnTo>
                      <a:pt x="1726" y="372"/>
                    </a:lnTo>
                    <a:lnTo>
                      <a:pt x="1709" y="278"/>
                    </a:lnTo>
                    <a:lnTo>
                      <a:pt x="1690" y="186"/>
                    </a:lnTo>
                    <a:lnTo>
                      <a:pt x="1665" y="94"/>
                    </a:lnTo>
                    <a:lnTo>
                      <a:pt x="1638" y="0"/>
                    </a:lnTo>
                    <a:lnTo>
                      <a:pt x="390" y="405"/>
                    </a:lnTo>
                    <a:lnTo>
                      <a:pt x="413" y="489"/>
                    </a:lnTo>
                    <a:lnTo>
                      <a:pt x="430" y="574"/>
                    </a:lnTo>
                    <a:lnTo>
                      <a:pt x="440" y="656"/>
                    </a:lnTo>
                    <a:lnTo>
                      <a:pt x="442" y="741"/>
                    </a:lnTo>
                    <a:lnTo>
                      <a:pt x="440" y="825"/>
                    </a:lnTo>
                    <a:lnTo>
                      <a:pt x="428" y="908"/>
                    </a:lnTo>
                    <a:lnTo>
                      <a:pt x="413" y="989"/>
                    </a:lnTo>
                    <a:lnTo>
                      <a:pt x="390" y="1069"/>
                    </a:lnTo>
                    <a:lnTo>
                      <a:pt x="361" y="1146"/>
                    </a:lnTo>
                    <a:lnTo>
                      <a:pt x="326" y="1223"/>
                    </a:lnTo>
                    <a:lnTo>
                      <a:pt x="286" y="1296"/>
                    </a:lnTo>
                    <a:lnTo>
                      <a:pt x="240" y="1365"/>
                    </a:lnTo>
                    <a:lnTo>
                      <a:pt x="188" y="1430"/>
                    </a:lnTo>
                    <a:lnTo>
                      <a:pt x="130" y="1494"/>
                    </a:lnTo>
                    <a:lnTo>
                      <a:pt x="67" y="1551"/>
                    </a:lnTo>
                    <a:lnTo>
                      <a:pt x="0" y="1605"/>
                    </a:lnTo>
                    <a:lnTo>
                      <a:pt x="770" y="2667"/>
                    </a:lnTo>
                    <a:close/>
                  </a:path>
                </a:pathLst>
              </a:custGeom>
              <a:solidFill>
                <a:srgbClr val="FF3F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en-US" sz="1400"/>
              </a:p>
            </p:txBody>
          </p:sp>
          <p:sp>
            <p:nvSpPr>
              <p:cNvPr id="12" name="Freeform 7"/>
              <p:cNvSpPr/>
              <p:nvPr/>
            </p:nvSpPr>
            <p:spPr bwMode="auto">
              <a:xfrm>
                <a:off x="3460750" y="3260725"/>
                <a:ext cx="2222500" cy="1204913"/>
              </a:xfrm>
              <a:custGeom>
                <a:avLst/>
                <a:gdLst>
                  <a:gd name="T0" fmla="*/ 0 w 2802"/>
                  <a:gd name="T1" fmla="*/ 1062 h 1517"/>
                  <a:gd name="T2" fmla="*/ 79 w 2802"/>
                  <a:gd name="T3" fmla="*/ 1116 h 1517"/>
                  <a:gd name="T4" fmla="*/ 159 w 2802"/>
                  <a:gd name="T5" fmla="*/ 1168 h 1517"/>
                  <a:gd name="T6" fmla="*/ 242 w 2802"/>
                  <a:gd name="T7" fmla="*/ 1216 h 1517"/>
                  <a:gd name="T8" fmla="*/ 326 w 2802"/>
                  <a:gd name="T9" fmla="*/ 1260 h 1517"/>
                  <a:gd name="T10" fmla="*/ 411 w 2802"/>
                  <a:gd name="T11" fmla="*/ 1302 h 1517"/>
                  <a:gd name="T12" fmla="*/ 497 w 2802"/>
                  <a:gd name="T13" fmla="*/ 1339 h 1517"/>
                  <a:gd name="T14" fmla="*/ 584 w 2802"/>
                  <a:gd name="T15" fmla="*/ 1373 h 1517"/>
                  <a:gd name="T16" fmla="*/ 672 w 2802"/>
                  <a:gd name="T17" fmla="*/ 1404 h 1517"/>
                  <a:gd name="T18" fmla="*/ 762 w 2802"/>
                  <a:gd name="T19" fmla="*/ 1429 h 1517"/>
                  <a:gd name="T20" fmla="*/ 853 w 2802"/>
                  <a:gd name="T21" fmla="*/ 1452 h 1517"/>
                  <a:gd name="T22" fmla="*/ 943 w 2802"/>
                  <a:gd name="T23" fmla="*/ 1473 h 1517"/>
                  <a:gd name="T24" fmla="*/ 1033 w 2802"/>
                  <a:gd name="T25" fmla="*/ 1488 h 1517"/>
                  <a:gd name="T26" fmla="*/ 1125 w 2802"/>
                  <a:gd name="T27" fmla="*/ 1500 h 1517"/>
                  <a:gd name="T28" fmla="*/ 1218 w 2802"/>
                  <a:gd name="T29" fmla="*/ 1510 h 1517"/>
                  <a:gd name="T30" fmla="*/ 1310 w 2802"/>
                  <a:gd name="T31" fmla="*/ 1515 h 1517"/>
                  <a:gd name="T32" fmla="*/ 1402 w 2802"/>
                  <a:gd name="T33" fmla="*/ 1517 h 1517"/>
                  <a:gd name="T34" fmla="*/ 1494 w 2802"/>
                  <a:gd name="T35" fmla="*/ 1515 h 1517"/>
                  <a:gd name="T36" fmla="*/ 1586 w 2802"/>
                  <a:gd name="T37" fmla="*/ 1510 h 1517"/>
                  <a:gd name="T38" fmla="*/ 1677 w 2802"/>
                  <a:gd name="T39" fmla="*/ 1500 h 1517"/>
                  <a:gd name="T40" fmla="*/ 1769 w 2802"/>
                  <a:gd name="T41" fmla="*/ 1488 h 1517"/>
                  <a:gd name="T42" fmla="*/ 1861 w 2802"/>
                  <a:gd name="T43" fmla="*/ 1473 h 1517"/>
                  <a:gd name="T44" fmla="*/ 1951 w 2802"/>
                  <a:gd name="T45" fmla="*/ 1452 h 1517"/>
                  <a:gd name="T46" fmla="*/ 2041 w 2802"/>
                  <a:gd name="T47" fmla="*/ 1429 h 1517"/>
                  <a:gd name="T48" fmla="*/ 2130 w 2802"/>
                  <a:gd name="T49" fmla="*/ 1404 h 1517"/>
                  <a:gd name="T50" fmla="*/ 2218 w 2802"/>
                  <a:gd name="T51" fmla="*/ 1373 h 1517"/>
                  <a:gd name="T52" fmla="*/ 2305 w 2802"/>
                  <a:gd name="T53" fmla="*/ 1339 h 1517"/>
                  <a:gd name="T54" fmla="*/ 2391 w 2802"/>
                  <a:gd name="T55" fmla="*/ 1302 h 1517"/>
                  <a:gd name="T56" fmla="*/ 2477 w 2802"/>
                  <a:gd name="T57" fmla="*/ 1260 h 1517"/>
                  <a:gd name="T58" fmla="*/ 2560 w 2802"/>
                  <a:gd name="T59" fmla="*/ 1216 h 1517"/>
                  <a:gd name="T60" fmla="*/ 2643 w 2802"/>
                  <a:gd name="T61" fmla="*/ 1168 h 1517"/>
                  <a:gd name="T62" fmla="*/ 2723 w 2802"/>
                  <a:gd name="T63" fmla="*/ 1116 h 1517"/>
                  <a:gd name="T64" fmla="*/ 2802 w 2802"/>
                  <a:gd name="T65" fmla="*/ 1062 h 1517"/>
                  <a:gd name="T66" fmla="*/ 2032 w 2802"/>
                  <a:gd name="T67" fmla="*/ 0 h 1517"/>
                  <a:gd name="T68" fmla="*/ 1961 w 2802"/>
                  <a:gd name="T69" fmla="*/ 48 h 1517"/>
                  <a:gd name="T70" fmla="*/ 1886 w 2802"/>
                  <a:gd name="T71" fmla="*/ 90 h 1517"/>
                  <a:gd name="T72" fmla="*/ 1809 w 2802"/>
                  <a:gd name="T73" fmla="*/ 125 h 1517"/>
                  <a:gd name="T74" fmla="*/ 1728 w 2802"/>
                  <a:gd name="T75" fmla="*/ 154 h 1517"/>
                  <a:gd name="T76" fmla="*/ 1648 w 2802"/>
                  <a:gd name="T77" fmla="*/ 177 h 1517"/>
                  <a:gd name="T78" fmla="*/ 1567 w 2802"/>
                  <a:gd name="T79" fmla="*/ 192 h 1517"/>
                  <a:gd name="T80" fmla="*/ 1485 w 2802"/>
                  <a:gd name="T81" fmla="*/ 202 h 1517"/>
                  <a:gd name="T82" fmla="*/ 1402 w 2802"/>
                  <a:gd name="T83" fmla="*/ 206 h 1517"/>
                  <a:gd name="T84" fmla="*/ 1317 w 2802"/>
                  <a:gd name="T85" fmla="*/ 202 h 1517"/>
                  <a:gd name="T86" fmla="*/ 1235 w 2802"/>
                  <a:gd name="T87" fmla="*/ 192 h 1517"/>
                  <a:gd name="T88" fmla="*/ 1154 w 2802"/>
                  <a:gd name="T89" fmla="*/ 177 h 1517"/>
                  <a:gd name="T90" fmla="*/ 1074 w 2802"/>
                  <a:gd name="T91" fmla="*/ 154 h 1517"/>
                  <a:gd name="T92" fmla="*/ 995 w 2802"/>
                  <a:gd name="T93" fmla="*/ 125 h 1517"/>
                  <a:gd name="T94" fmla="*/ 918 w 2802"/>
                  <a:gd name="T95" fmla="*/ 90 h 1517"/>
                  <a:gd name="T96" fmla="*/ 843 w 2802"/>
                  <a:gd name="T97" fmla="*/ 48 h 1517"/>
                  <a:gd name="T98" fmla="*/ 770 w 2802"/>
                  <a:gd name="T99" fmla="*/ 0 h 1517"/>
                  <a:gd name="T100" fmla="*/ 0 w 2802"/>
                  <a:gd name="T101" fmla="*/ 1062 h 1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02" h="1517">
                    <a:moveTo>
                      <a:pt x="0" y="1062"/>
                    </a:moveTo>
                    <a:lnTo>
                      <a:pt x="79" y="1116"/>
                    </a:lnTo>
                    <a:lnTo>
                      <a:pt x="159" y="1168"/>
                    </a:lnTo>
                    <a:lnTo>
                      <a:pt x="242" y="1216"/>
                    </a:lnTo>
                    <a:lnTo>
                      <a:pt x="326" y="1260"/>
                    </a:lnTo>
                    <a:lnTo>
                      <a:pt x="411" y="1302"/>
                    </a:lnTo>
                    <a:lnTo>
                      <a:pt x="497" y="1339"/>
                    </a:lnTo>
                    <a:lnTo>
                      <a:pt x="584" y="1373"/>
                    </a:lnTo>
                    <a:lnTo>
                      <a:pt x="672" y="1404"/>
                    </a:lnTo>
                    <a:lnTo>
                      <a:pt x="762" y="1429"/>
                    </a:lnTo>
                    <a:lnTo>
                      <a:pt x="853" y="1452"/>
                    </a:lnTo>
                    <a:lnTo>
                      <a:pt x="943" y="1473"/>
                    </a:lnTo>
                    <a:lnTo>
                      <a:pt x="1033" y="1488"/>
                    </a:lnTo>
                    <a:lnTo>
                      <a:pt x="1125" y="1500"/>
                    </a:lnTo>
                    <a:lnTo>
                      <a:pt x="1218" y="1510"/>
                    </a:lnTo>
                    <a:lnTo>
                      <a:pt x="1310" y="1515"/>
                    </a:lnTo>
                    <a:lnTo>
                      <a:pt x="1402" y="1517"/>
                    </a:lnTo>
                    <a:lnTo>
                      <a:pt x="1494" y="1515"/>
                    </a:lnTo>
                    <a:lnTo>
                      <a:pt x="1586" y="1510"/>
                    </a:lnTo>
                    <a:lnTo>
                      <a:pt x="1677" y="1500"/>
                    </a:lnTo>
                    <a:lnTo>
                      <a:pt x="1769" y="1488"/>
                    </a:lnTo>
                    <a:lnTo>
                      <a:pt x="1861" y="1473"/>
                    </a:lnTo>
                    <a:lnTo>
                      <a:pt x="1951" y="1452"/>
                    </a:lnTo>
                    <a:lnTo>
                      <a:pt x="2041" y="1429"/>
                    </a:lnTo>
                    <a:lnTo>
                      <a:pt x="2130" y="1404"/>
                    </a:lnTo>
                    <a:lnTo>
                      <a:pt x="2218" y="1373"/>
                    </a:lnTo>
                    <a:lnTo>
                      <a:pt x="2305" y="1339"/>
                    </a:lnTo>
                    <a:lnTo>
                      <a:pt x="2391" y="1302"/>
                    </a:lnTo>
                    <a:lnTo>
                      <a:pt x="2477" y="1260"/>
                    </a:lnTo>
                    <a:lnTo>
                      <a:pt x="2560" y="1216"/>
                    </a:lnTo>
                    <a:lnTo>
                      <a:pt x="2643" y="1168"/>
                    </a:lnTo>
                    <a:lnTo>
                      <a:pt x="2723" y="1116"/>
                    </a:lnTo>
                    <a:lnTo>
                      <a:pt x="2802" y="1062"/>
                    </a:lnTo>
                    <a:lnTo>
                      <a:pt x="2032" y="0"/>
                    </a:lnTo>
                    <a:lnTo>
                      <a:pt x="1961" y="48"/>
                    </a:lnTo>
                    <a:lnTo>
                      <a:pt x="1886" y="90"/>
                    </a:lnTo>
                    <a:lnTo>
                      <a:pt x="1809" y="125"/>
                    </a:lnTo>
                    <a:lnTo>
                      <a:pt x="1728" y="154"/>
                    </a:lnTo>
                    <a:lnTo>
                      <a:pt x="1648" y="177"/>
                    </a:lnTo>
                    <a:lnTo>
                      <a:pt x="1567" y="192"/>
                    </a:lnTo>
                    <a:lnTo>
                      <a:pt x="1485" y="202"/>
                    </a:lnTo>
                    <a:lnTo>
                      <a:pt x="1402" y="206"/>
                    </a:lnTo>
                    <a:lnTo>
                      <a:pt x="1317" y="202"/>
                    </a:lnTo>
                    <a:lnTo>
                      <a:pt x="1235" y="192"/>
                    </a:lnTo>
                    <a:lnTo>
                      <a:pt x="1154" y="177"/>
                    </a:lnTo>
                    <a:lnTo>
                      <a:pt x="1074" y="154"/>
                    </a:lnTo>
                    <a:lnTo>
                      <a:pt x="995" y="125"/>
                    </a:lnTo>
                    <a:lnTo>
                      <a:pt x="918" y="90"/>
                    </a:lnTo>
                    <a:lnTo>
                      <a:pt x="843" y="48"/>
                    </a:lnTo>
                    <a:lnTo>
                      <a:pt x="770" y="0"/>
                    </a:lnTo>
                    <a:lnTo>
                      <a:pt x="0" y="1062"/>
                    </a:lnTo>
                    <a:close/>
                  </a:path>
                </a:pathLst>
              </a:custGeom>
              <a:solidFill>
                <a:srgbClr val="028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en-US" sz="1400"/>
              </a:p>
            </p:txBody>
          </p:sp>
          <p:sp>
            <p:nvSpPr>
              <p:cNvPr id="13" name="Freeform 8"/>
              <p:cNvSpPr/>
              <p:nvPr/>
            </p:nvSpPr>
            <p:spPr bwMode="auto">
              <a:xfrm>
                <a:off x="2679700" y="1985963"/>
                <a:ext cx="1392238" cy="2117725"/>
              </a:xfrm>
              <a:custGeom>
                <a:avLst/>
                <a:gdLst>
                  <a:gd name="T0" fmla="*/ 117 w 1753"/>
                  <a:gd name="T1" fmla="*/ 0 h 2667"/>
                  <a:gd name="T2" fmla="*/ 88 w 1753"/>
                  <a:gd name="T3" fmla="*/ 94 h 2667"/>
                  <a:gd name="T4" fmla="*/ 65 w 1753"/>
                  <a:gd name="T5" fmla="*/ 186 h 2667"/>
                  <a:gd name="T6" fmla="*/ 44 w 1753"/>
                  <a:gd name="T7" fmla="*/ 278 h 2667"/>
                  <a:gd name="T8" fmla="*/ 29 w 1753"/>
                  <a:gd name="T9" fmla="*/ 372 h 2667"/>
                  <a:gd name="T10" fmla="*/ 15 w 1753"/>
                  <a:gd name="T11" fmla="*/ 466 h 2667"/>
                  <a:gd name="T12" fmla="*/ 5 w 1753"/>
                  <a:gd name="T13" fmla="*/ 558 h 2667"/>
                  <a:gd name="T14" fmla="*/ 2 w 1753"/>
                  <a:gd name="T15" fmla="*/ 652 h 2667"/>
                  <a:gd name="T16" fmla="*/ 0 w 1753"/>
                  <a:gd name="T17" fmla="*/ 747 h 2667"/>
                  <a:gd name="T18" fmla="*/ 2 w 1753"/>
                  <a:gd name="T19" fmla="*/ 839 h 2667"/>
                  <a:gd name="T20" fmla="*/ 7 w 1753"/>
                  <a:gd name="T21" fmla="*/ 931 h 2667"/>
                  <a:gd name="T22" fmla="*/ 17 w 1753"/>
                  <a:gd name="T23" fmla="*/ 1023 h 2667"/>
                  <a:gd name="T24" fmla="*/ 30 w 1753"/>
                  <a:gd name="T25" fmla="*/ 1115 h 2667"/>
                  <a:gd name="T26" fmla="*/ 46 w 1753"/>
                  <a:gd name="T27" fmla="*/ 1208 h 2667"/>
                  <a:gd name="T28" fmla="*/ 67 w 1753"/>
                  <a:gd name="T29" fmla="*/ 1296 h 2667"/>
                  <a:gd name="T30" fmla="*/ 90 w 1753"/>
                  <a:gd name="T31" fmla="*/ 1386 h 2667"/>
                  <a:gd name="T32" fmla="*/ 117 w 1753"/>
                  <a:gd name="T33" fmla="*/ 1474 h 2667"/>
                  <a:gd name="T34" fmla="*/ 146 w 1753"/>
                  <a:gd name="T35" fmla="*/ 1561 h 2667"/>
                  <a:gd name="T36" fmla="*/ 180 w 1753"/>
                  <a:gd name="T37" fmla="*/ 1647 h 2667"/>
                  <a:gd name="T38" fmla="*/ 217 w 1753"/>
                  <a:gd name="T39" fmla="*/ 1732 h 2667"/>
                  <a:gd name="T40" fmla="*/ 257 w 1753"/>
                  <a:gd name="T41" fmla="*/ 1814 h 2667"/>
                  <a:gd name="T42" fmla="*/ 301 w 1753"/>
                  <a:gd name="T43" fmla="*/ 1897 h 2667"/>
                  <a:gd name="T44" fmla="*/ 347 w 1753"/>
                  <a:gd name="T45" fmla="*/ 1978 h 2667"/>
                  <a:gd name="T46" fmla="*/ 397 w 1753"/>
                  <a:gd name="T47" fmla="*/ 2054 h 2667"/>
                  <a:gd name="T48" fmla="*/ 449 w 1753"/>
                  <a:gd name="T49" fmla="*/ 2131 h 2667"/>
                  <a:gd name="T50" fmla="*/ 507 w 1753"/>
                  <a:gd name="T51" fmla="*/ 2206 h 2667"/>
                  <a:gd name="T52" fmla="*/ 564 w 1753"/>
                  <a:gd name="T53" fmla="*/ 2279 h 2667"/>
                  <a:gd name="T54" fmla="*/ 628 w 1753"/>
                  <a:gd name="T55" fmla="*/ 2350 h 2667"/>
                  <a:gd name="T56" fmla="*/ 693 w 1753"/>
                  <a:gd name="T57" fmla="*/ 2417 h 2667"/>
                  <a:gd name="T58" fmla="*/ 760 w 1753"/>
                  <a:gd name="T59" fmla="*/ 2485 h 2667"/>
                  <a:gd name="T60" fmla="*/ 831 w 1753"/>
                  <a:gd name="T61" fmla="*/ 2548 h 2667"/>
                  <a:gd name="T62" fmla="*/ 906 w 1753"/>
                  <a:gd name="T63" fmla="*/ 2608 h 2667"/>
                  <a:gd name="T64" fmla="*/ 983 w 1753"/>
                  <a:gd name="T65" fmla="*/ 2667 h 2667"/>
                  <a:gd name="T66" fmla="*/ 1753 w 1753"/>
                  <a:gd name="T67" fmla="*/ 1605 h 2667"/>
                  <a:gd name="T68" fmla="*/ 1686 w 1753"/>
                  <a:gd name="T69" fmla="*/ 1551 h 2667"/>
                  <a:gd name="T70" fmla="*/ 1623 w 1753"/>
                  <a:gd name="T71" fmla="*/ 1494 h 2667"/>
                  <a:gd name="T72" fmla="*/ 1565 w 1753"/>
                  <a:gd name="T73" fmla="*/ 1430 h 2667"/>
                  <a:gd name="T74" fmla="*/ 1513 w 1753"/>
                  <a:gd name="T75" fmla="*/ 1365 h 2667"/>
                  <a:gd name="T76" fmla="*/ 1467 w 1753"/>
                  <a:gd name="T77" fmla="*/ 1296 h 2667"/>
                  <a:gd name="T78" fmla="*/ 1427 w 1753"/>
                  <a:gd name="T79" fmla="*/ 1223 h 2667"/>
                  <a:gd name="T80" fmla="*/ 1392 w 1753"/>
                  <a:gd name="T81" fmla="*/ 1146 h 2667"/>
                  <a:gd name="T82" fmla="*/ 1363 w 1753"/>
                  <a:gd name="T83" fmla="*/ 1069 h 2667"/>
                  <a:gd name="T84" fmla="*/ 1340 w 1753"/>
                  <a:gd name="T85" fmla="*/ 989 h 2667"/>
                  <a:gd name="T86" fmla="*/ 1325 w 1753"/>
                  <a:gd name="T87" fmla="*/ 908 h 2667"/>
                  <a:gd name="T88" fmla="*/ 1315 w 1753"/>
                  <a:gd name="T89" fmla="*/ 825 h 2667"/>
                  <a:gd name="T90" fmla="*/ 1311 w 1753"/>
                  <a:gd name="T91" fmla="*/ 741 h 2667"/>
                  <a:gd name="T92" fmla="*/ 1313 w 1753"/>
                  <a:gd name="T93" fmla="*/ 656 h 2667"/>
                  <a:gd name="T94" fmla="*/ 1323 w 1753"/>
                  <a:gd name="T95" fmla="*/ 574 h 2667"/>
                  <a:gd name="T96" fmla="*/ 1340 w 1753"/>
                  <a:gd name="T97" fmla="*/ 489 h 2667"/>
                  <a:gd name="T98" fmla="*/ 1363 w 1753"/>
                  <a:gd name="T99" fmla="*/ 405 h 2667"/>
                  <a:gd name="T100" fmla="*/ 117 w 1753"/>
                  <a:gd name="T101" fmla="*/ 0 h 2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53" h="2667">
                    <a:moveTo>
                      <a:pt x="117" y="0"/>
                    </a:moveTo>
                    <a:lnTo>
                      <a:pt x="88" y="94"/>
                    </a:lnTo>
                    <a:lnTo>
                      <a:pt x="65" y="186"/>
                    </a:lnTo>
                    <a:lnTo>
                      <a:pt x="44" y="278"/>
                    </a:lnTo>
                    <a:lnTo>
                      <a:pt x="29" y="372"/>
                    </a:lnTo>
                    <a:lnTo>
                      <a:pt x="15" y="466"/>
                    </a:lnTo>
                    <a:lnTo>
                      <a:pt x="5" y="558"/>
                    </a:lnTo>
                    <a:lnTo>
                      <a:pt x="2" y="652"/>
                    </a:lnTo>
                    <a:lnTo>
                      <a:pt x="0" y="747"/>
                    </a:lnTo>
                    <a:lnTo>
                      <a:pt x="2" y="839"/>
                    </a:lnTo>
                    <a:lnTo>
                      <a:pt x="7" y="931"/>
                    </a:lnTo>
                    <a:lnTo>
                      <a:pt x="17" y="1023"/>
                    </a:lnTo>
                    <a:lnTo>
                      <a:pt x="30" y="1115"/>
                    </a:lnTo>
                    <a:lnTo>
                      <a:pt x="46" y="1208"/>
                    </a:lnTo>
                    <a:lnTo>
                      <a:pt x="67" y="1296"/>
                    </a:lnTo>
                    <a:lnTo>
                      <a:pt x="90" y="1386"/>
                    </a:lnTo>
                    <a:lnTo>
                      <a:pt x="117" y="1474"/>
                    </a:lnTo>
                    <a:lnTo>
                      <a:pt x="146" y="1561"/>
                    </a:lnTo>
                    <a:lnTo>
                      <a:pt x="180" y="1647"/>
                    </a:lnTo>
                    <a:lnTo>
                      <a:pt x="217" y="1732"/>
                    </a:lnTo>
                    <a:lnTo>
                      <a:pt x="257" y="1814"/>
                    </a:lnTo>
                    <a:lnTo>
                      <a:pt x="301" y="1897"/>
                    </a:lnTo>
                    <a:lnTo>
                      <a:pt x="347" y="1978"/>
                    </a:lnTo>
                    <a:lnTo>
                      <a:pt x="397" y="2054"/>
                    </a:lnTo>
                    <a:lnTo>
                      <a:pt x="449" y="2131"/>
                    </a:lnTo>
                    <a:lnTo>
                      <a:pt x="507" y="2206"/>
                    </a:lnTo>
                    <a:lnTo>
                      <a:pt x="564" y="2279"/>
                    </a:lnTo>
                    <a:lnTo>
                      <a:pt x="628" y="2350"/>
                    </a:lnTo>
                    <a:lnTo>
                      <a:pt x="693" y="2417"/>
                    </a:lnTo>
                    <a:lnTo>
                      <a:pt x="760" y="2485"/>
                    </a:lnTo>
                    <a:lnTo>
                      <a:pt x="831" y="2548"/>
                    </a:lnTo>
                    <a:lnTo>
                      <a:pt x="906" y="2608"/>
                    </a:lnTo>
                    <a:lnTo>
                      <a:pt x="983" y="2667"/>
                    </a:lnTo>
                    <a:lnTo>
                      <a:pt x="1753" y="1605"/>
                    </a:lnTo>
                    <a:lnTo>
                      <a:pt x="1686" y="1551"/>
                    </a:lnTo>
                    <a:lnTo>
                      <a:pt x="1623" y="1494"/>
                    </a:lnTo>
                    <a:lnTo>
                      <a:pt x="1565" y="1430"/>
                    </a:lnTo>
                    <a:lnTo>
                      <a:pt x="1513" y="1365"/>
                    </a:lnTo>
                    <a:lnTo>
                      <a:pt x="1467" y="1296"/>
                    </a:lnTo>
                    <a:lnTo>
                      <a:pt x="1427" y="1223"/>
                    </a:lnTo>
                    <a:lnTo>
                      <a:pt x="1392" y="1146"/>
                    </a:lnTo>
                    <a:lnTo>
                      <a:pt x="1363" y="1069"/>
                    </a:lnTo>
                    <a:lnTo>
                      <a:pt x="1340" y="989"/>
                    </a:lnTo>
                    <a:lnTo>
                      <a:pt x="1325" y="908"/>
                    </a:lnTo>
                    <a:lnTo>
                      <a:pt x="1315" y="825"/>
                    </a:lnTo>
                    <a:lnTo>
                      <a:pt x="1311" y="741"/>
                    </a:lnTo>
                    <a:lnTo>
                      <a:pt x="1313" y="656"/>
                    </a:lnTo>
                    <a:lnTo>
                      <a:pt x="1323" y="574"/>
                    </a:lnTo>
                    <a:lnTo>
                      <a:pt x="1340" y="489"/>
                    </a:lnTo>
                    <a:lnTo>
                      <a:pt x="1363" y="405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01B5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en-US" sz="1400"/>
              </a:p>
            </p:txBody>
          </p:sp>
          <p:sp>
            <p:nvSpPr>
              <p:cNvPr id="14" name="Freeform 9"/>
              <p:cNvSpPr/>
              <p:nvPr/>
            </p:nvSpPr>
            <p:spPr bwMode="auto">
              <a:xfrm>
                <a:off x="2771775" y="677863"/>
                <a:ext cx="1800225" cy="1630363"/>
              </a:xfrm>
              <a:custGeom>
                <a:avLst/>
                <a:gdLst>
                  <a:gd name="T0" fmla="*/ 2268 w 2268"/>
                  <a:gd name="T1" fmla="*/ 0 h 2053"/>
                  <a:gd name="T2" fmla="*/ 2170 w 2268"/>
                  <a:gd name="T3" fmla="*/ 2 h 2053"/>
                  <a:gd name="T4" fmla="*/ 2074 w 2268"/>
                  <a:gd name="T5" fmla="*/ 7 h 2053"/>
                  <a:gd name="T6" fmla="*/ 1980 w 2268"/>
                  <a:gd name="T7" fmla="*/ 17 h 2053"/>
                  <a:gd name="T8" fmla="*/ 1886 w 2268"/>
                  <a:gd name="T9" fmla="*/ 30 h 2053"/>
                  <a:gd name="T10" fmla="*/ 1794 w 2268"/>
                  <a:gd name="T11" fmla="*/ 48 h 2053"/>
                  <a:gd name="T12" fmla="*/ 1701 w 2268"/>
                  <a:gd name="T13" fmla="*/ 69 h 2053"/>
                  <a:gd name="T14" fmla="*/ 1611 w 2268"/>
                  <a:gd name="T15" fmla="*/ 92 h 2053"/>
                  <a:gd name="T16" fmla="*/ 1521 w 2268"/>
                  <a:gd name="T17" fmla="*/ 121 h 2053"/>
                  <a:gd name="T18" fmla="*/ 1434 w 2268"/>
                  <a:gd name="T19" fmla="*/ 151 h 2053"/>
                  <a:gd name="T20" fmla="*/ 1348 w 2268"/>
                  <a:gd name="T21" fmla="*/ 184 h 2053"/>
                  <a:gd name="T22" fmla="*/ 1264 w 2268"/>
                  <a:gd name="T23" fmla="*/ 223 h 2053"/>
                  <a:gd name="T24" fmla="*/ 1179 w 2268"/>
                  <a:gd name="T25" fmla="*/ 263 h 2053"/>
                  <a:gd name="T26" fmla="*/ 1098 w 2268"/>
                  <a:gd name="T27" fmla="*/ 307 h 2053"/>
                  <a:gd name="T28" fmla="*/ 1020 w 2268"/>
                  <a:gd name="T29" fmla="*/ 353 h 2053"/>
                  <a:gd name="T30" fmla="*/ 941 w 2268"/>
                  <a:gd name="T31" fmla="*/ 403 h 2053"/>
                  <a:gd name="T32" fmla="*/ 866 w 2268"/>
                  <a:gd name="T33" fmla="*/ 457 h 2053"/>
                  <a:gd name="T34" fmla="*/ 791 w 2268"/>
                  <a:gd name="T35" fmla="*/ 513 h 2053"/>
                  <a:gd name="T36" fmla="*/ 720 w 2268"/>
                  <a:gd name="T37" fmla="*/ 570 h 2053"/>
                  <a:gd name="T38" fmla="*/ 651 w 2268"/>
                  <a:gd name="T39" fmla="*/ 632 h 2053"/>
                  <a:gd name="T40" fmla="*/ 586 w 2268"/>
                  <a:gd name="T41" fmla="*/ 695 h 2053"/>
                  <a:gd name="T42" fmla="*/ 520 w 2268"/>
                  <a:gd name="T43" fmla="*/ 762 h 2053"/>
                  <a:gd name="T44" fmla="*/ 459 w 2268"/>
                  <a:gd name="T45" fmla="*/ 831 h 2053"/>
                  <a:gd name="T46" fmla="*/ 399 w 2268"/>
                  <a:gd name="T47" fmla="*/ 902 h 2053"/>
                  <a:gd name="T48" fmla="*/ 344 w 2268"/>
                  <a:gd name="T49" fmla="*/ 975 h 2053"/>
                  <a:gd name="T50" fmla="*/ 290 w 2268"/>
                  <a:gd name="T51" fmla="*/ 1052 h 2053"/>
                  <a:gd name="T52" fmla="*/ 238 w 2268"/>
                  <a:gd name="T53" fmla="*/ 1131 h 2053"/>
                  <a:gd name="T54" fmla="*/ 190 w 2268"/>
                  <a:gd name="T55" fmla="*/ 1212 h 2053"/>
                  <a:gd name="T56" fmla="*/ 146 w 2268"/>
                  <a:gd name="T57" fmla="*/ 1296 h 2053"/>
                  <a:gd name="T58" fmla="*/ 104 w 2268"/>
                  <a:gd name="T59" fmla="*/ 1381 h 2053"/>
                  <a:gd name="T60" fmla="*/ 65 w 2268"/>
                  <a:gd name="T61" fmla="*/ 1467 h 2053"/>
                  <a:gd name="T62" fmla="*/ 31 w 2268"/>
                  <a:gd name="T63" fmla="*/ 1557 h 2053"/>
                  <a:gd name="T64" fmla="*/ 0 w 2268"/>
                  <a:gd name="T65" fmla="*/ 1648 h 2053"/>
                  <a:gd name="T66" fmla="*/ 1246 w 2268"/>
                  <a:gd name="T67" fmla="*/ 2053 h 2053"/>
                  <a:gd name="T68" fmla="*/ 1277 w 2268"/>
                  <a:gd name="T69" fmla="*/ 1972 h 2053"/>
                  <a:gd name="T70" fmla="*/ 1313 w 2268"/>
                  <a:gd name="T71" fmla="*/ 1895 h 2053"/>
                  <a:gd name="T72" fmla="*/ 1354 w 2268"/>
                  <a:gd name="T73" fmla="*/ 1820 h 2053"/>
                  <a:gd name="T74" fmla="*/ 1402 w 2268"/>
                  <a:gd name="T75" fmla="*/ 1751 h 2053"/>
                  <a:gd name="T76" fmla="*/ 1454 w 2268"/>
                  <a:gd name="T77" fmla="*/ 1686 h 2053"/>
                  <a:gd name="T78" fmla="*/ 1509 w 2268"/>
                  <a:gd name="T79" fmla="*/ 1624 h 2053"/>
                  <a:gd name="T80" fmla="*/ 1571 w 2268"/>
                  <a:gd name="T81" fmla="*/ 1569 h 2053"/>
                  <a:gd name="T82" fmla="*/ 1636 w 2268"/>
                  <a:gd name="T83" fmla="*/ 1517 h 2053"/>
                  <a:gd name="T84" fmla="*/ 1705 w 2268"/>
                  <a:gd name="T85" fmla="*/ 1471 h 2053"/>
                  <a:gd name="T86" fmla="*/ 1778 w 2268"/>
                  <a:gd name="T87" fmla="*/ 1431 h 2053"/>
                  <a:gd name="T88" fmla="*/ 1853 w 2268"/>
                  <a:gd name="T89" fmla="*/ 1394 h 2053"/>
                  <a:gd name="T90" fmla="*/ 1932 w 2268"/>
                  <a:gd name="T91" fmla="*/ 1365 h 2053"/>
                  <a:gd name="T92" fmla="*/ 2013 w 2268"/>
                  <a:gd name="T93" fmla="*/ 1342 h 2053"/>
                  <a:gd name="T94" fmla="*/ 2095 w 2268"/>
                  <a:gd name="T95" fmla="*/ 1325 h 2053"/>
                  <a:gd name="T96" fmla="*/ 2180 w 2268"/>
                  <a:gd name="T97" fmla="*/ 1315 h 2053"/>
                  <a:gd name="T98" fmla="*/ 2268 w 2268"/>
                  <a:gd name="T99" fmla="*/ 1311 h 2053"/>
                  <a:gd name="T100" fmla="*/ 2268 w 2268"/>
                  <a:gd name="T101" fmla="*/ 0 h 2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268" h="2053">
                    <a:moveTo>
                      <a:pt x="2268" y="0"/>
                    </a:moveTo>
                    <a:lnTo>
                      <a:pt x="2170" y="2"/>
                    </a:lnTo>
                    <a:lnTo>
                      <a:pt x="2074" y="7"/>
                    </a:lnTo>
                    <a:lnTo>
                      <a:pt x="1980" y="17"/>
                    </a:lnTo>
                    <a:lnTo>
                      <a:pt x="1886" y="30"/>
                    </a:lnTo>
                    <a:lnTo>
                      <a:pt x="1794" y="48"/>
                    </a:lnTo>
                    <a:lnTo>
                      <a:pt x="1701" y="69"/>
                    </a:lnTo>
                    <a:lnTo>
                      <a:pt x="1611" y="92"/>
                    </a:lnTo>
                    <a:lnTo>
                      <a:pt x="1521" y="121"/>
                    </a:lnTo>
                    <a:lnTo>
                      <a:pt x="1434" y="151"/>
                    </a:lnTo>
                    <a:lnTo>
                      <a:pt x="1348" y="184"/>
                    </a:lnTo>
                    <a:lnTo>
                      <a:pt x="1264" y="223"/>
                    </a:lnTo>
                    <a:lnTo>
                      <a:pt x="1179" y="263"/>
                    </a:lnTo>
                    <a:lnTo>
                      <a:pt x="1098" y="307"/>
                    </a:lnTo>
                    <a:lnTo>
                      <a:pt x="1020" y="353"/>
                    </a:lnTo>
                    <a:lnTo>
                      <a:pt x="941" y="403"/>
                    </a:lnTo>
                    <a:lnTo>
                      <a:pt x="866" y="457"/>
                    </a:lnTo>
                    <a:lnTo>
                      <a:pt x="791" y="513"/>
                    </a:lnTo>
                    <a:lnTo>
                      <a:pt x="720" y="570"/>
                    </a:lnTo>
                    <a:lnTo>
                      <a:pt x="651" y="632"/>
                    </a:lnTo>
                    <a:lnTo>
                      <a:pt x="586" y="695"/>
                    </a:lnTo>
                    <a:lnTo>
                      <a:pt x="520" y="762"/>
                    </a:lnTo>
                    <a:lnTo>
                      <a:pt x="459" y="831"/>
                    </a:lnTo>
                    <a:lnTo>
                      <a:pt x="399" y="902"/>
                    </a:lnTo>
                    <a:lnTo>
                      <a:pt x="344" y="975"/>
                    </a:lnTo>
                    <a:lnTo>
                      <a:pt x="290" y="1052"/>
                    </a:lnTo>
                    <a:lnTo>
                      <a:pt x="238" y="1131"/>
                    </a:lnTo>
                    <a:lnTo>
                      <a:pt x="190" y="1212"/>
                    </a:lnTo>
                    <a:lnTo>
                      <a:pt x="146" y="1296"/>
                    </a:lnTo>
                    <a:lnTo>
                      <a:pt x="104" y="1381"/>
                    </a:lnTo>
                    <a:lnTo>
                      <a:pt x="65" y="1467"/>
                    </a:lnTo>
                    <a:lnTo>
                      <a:pt x="31" y="1557"/>
                    </a:lnTo>
                    <a:lnTo>
                      <a:pt x="0" y="1648"/>
                    </a:lnTo>
                    <a:lnTo>
                      <a:pt x="1246" y="2053"/>
                    </a:lnTo>
                    <a:lnTo>
                      <a:pt x="1277" y="1972"/>
                    </a:lnTo>
                    <a:lnTo>
                      <a:pt x="1313" y="1895"/>
                    </a:lnTo>
                    <a:lnTo>
                      <a:pt x="1354" y="1820"/>
                    </a:lnTo>
                    <a:lnTo>
                      <a:pt x="1402" y="1751"/>
                    </a:lnTo>
                    <a:lnTo>
                      <a:pt x="1454" y="1686"/>
                    </a:lnTo>
                    <a:lnTo>
                      <a:pt x="1509" y="1624"/>
                    </a:lnTo>
                    <a:lnTo>
                      <a:pt x="1571" y="1569"/>
                    </a:lnTo>
                    <a:lnTo>
                      <a:pt x="1636" y="1517"/>
                    </a:lnTo>
                    <a:lnTo>
                      <a:pt x="1705" y="1471"/>
                    </a:lnTo>
                    <a:lnTo>
                      <a:pt x="1778" y="1431"/>
                    </a:lnTo>
                    <a:lnTo>
                      <a:pt x="1853" y="1394"/>
                    </a:lnTo>
                    <a:lnTo>
                      <a:pt x="1932" y="1365"/>
                    </a:lnTo>
                    <a:lnTo>
                      <a:pt x="2013" y="1342"/>
                    </a:lnTo>
                    <a:lnTo>
                      <a:pt x="2095" y="1325"/>
                    </a:lnTo>
                    <a:lnTo>
                      <a:pt x="2180" y="1315"/>
                    </a:lnTo>
                    <a:lnTo>
                      <a:pt x="2268" y="1311"/>
                    </a:lnTo>
                    <a:lnTo>
                      <a:pt x="2268" y="0"/>
                    </a:lnTo>
                    <a:close/>
                  </a:path>
                </a:pathLst>
              </a:custGeom>
              <a:solidFill>
                <a:srgbClr val="7365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en-US" sz="1400"/>
              </a:p>
            </p:txBody>
          </p:sp>
        </p:grpSp>
        <p:sp>
          <p:nvSpPr>
            <p:cNvPr id="16" name="Trapezoid 15"/>
            <p:cNvSpPr/>
            <p:nvPr/>
          </p:nvSpPr>
          <p:spPr bwMode="auto">
            <a:xfrm rot="5400000">
              <a:off x="4211795" y="1038068"/>
              <a:ext cx="1042354" cy="321946"/>
            </a:xfrm>
            <a:prstGeom prst="trapezoid">
              <a:avLst>
                <a:gd name="adj" fmla="val 161883"/>
              </a:avLst>
            </a:prstGeom>
            <a:solidFill>
              <a:srgbClr val="73655D">
                <a:lumMod val="75000"/>
              </a:srgbClr>
            </a:solidFill>
            <a:ln w="9525">
              <a:noFill/>
              <a:round/>
            </a:ln>
            <a:effectLst>
              <a:outerShdw blurRad="50800" dist="38100" sx="98000" sy="98000" algn="l" rotWithShape="0">
                <a:sysClr val="windowText" lastClr="000000">
                  <a:lumMod val="85000"/>
                  <a:lumOff val="15000"/>
                  <a:alpha val="40000"/>
                </a:sysClr>
              </a:outerShdw>
            </a:effectLst>
          </p:spPr>
          <p:txBody>
            <a:bodyPr vert="horz" wrap="square" lIns="68580" tIns="34290" rIns="68580" bIns="34290" numCol="1" rtlCol="0" anchor="t" anchorCtr="0" compatLnSpc="1"/>
            <a:p>
              <a:pPr algn="ctr"/>
              <a:endParaRPr lang="en-US" sz="1400"/>
            </a:p>
          </p:txBody>
        </p:sp>
        <p:sp>
          <p:nvSpPr>
            <p:cNvPr id="18" name="Trapezoid 17"/>
            <p:cNvSpPr/>
            <p:nvPr/>
          </p:nvSpPr>
          <p:spPr bwMode="auto">
            <a:xfrm rot="1080000">
              <a:off x="2796112" y="1833494"/>
              <a:ext cx="1042354" cy="321946"/>
            </a:xfrm>
            <a:prstGeom prst="trapezoid">
              <a:avLst>
                <a:gd name="adj" fmla="val 161883"/>
              </a:avLst>
            </a:prstGeom>
            <a:solidFill>
              <a:srgbClr val="01B59C">
                <a:lumMod val="75000"/>
              </a:srgbClr>
            </a:solidFill>
            <a:ln w="9525">
              <a:noFill/>
              <a:round/>
            </a:ln>
            <a:effectLst>
              <a:outerShdw blurRad="50800" dist="38100" dir="18900000" sx="99000" sy="99000" algn="bl" rotWithShape="0">
                <a:sysClr val="windowText" lastClr="000000">
                  <a:lumMod val="85000"/>
                  <a:lumOff val="15000"/>
                  <a:alpha val="40000"/>
                </a:sysClr>
              </a:outerShdw>
            </a:effectLst>
          </p:spPr>
          <p:txBody>
            <a:bodyPr vert="horz" wrap="square" lIns="68580" tIns="34290" rIns="68580" bIns="34290" numCol="1" rtlCol="0" anchor="t" anchorCtr="0" compatLnSpc="1"/>
            <a:p>
              <a:pPr algn="ctr"/>
              <a:endParaRPr lang="en-US" sz="1400"/>
            </a:p>
          </p:txBody>
        </p:sp>
        <p:sp>
          <p:nvSpPr>
            <p:cNvPr id="20" name="Trapezoid 19"/>
            <p:cNvSpPr/>
            <p:nvPr/>
          </p:nvSpPr>
          <p:spPr bwMode="auto">
            <a:xfrm rot="18360000">
              <a:off x="3113736" y="3426706"/>
              <a:ext cx="1042354" cy="321946"/>
            </a:xfrm>
            <a:prstGeom prst="trapezoid">
              <a:avLst>
                <a:gd name="adj" fmla="val 161883"/>
              </a:avLst>
            </a:prstGeom>
            <a:solidFill>
              <a:srgbClr val="028599">
                <a:lumMod val="75000"/>
              </a:srgbClr>
            </a:solidFill>
            <a:ln w="9525">
              <a:noFill/>
              <a:round/>
            </a:ln>
            <a:effectLst>
              <a:outerShdw blurRad="50800" dist="38100" dir="13500000" sx="99000" sy="99000" algn="br" rotWithShape="0">
                <a:sysClr val="windowText" lastClr="000000">
                  <a:lumMod val="85000"/>
                  <a:lumOff val="15000"/>
                  <a:alpha val="40000"/>
                </a:sysClr>
              </a:outerShdw>
            </a:effectLst>
          </p:spPr>
          <p:txBody>
            <a:bodyPr vert="horz" wrap="square" lIns="68580" tIns="34290" rIns="68580" bIns="34290" numCol="1" rtlCol="0" anchor="t" anchorCtr="0" compatLnSpc="1"/>
            <a:p>
              <a:pPr algn="ctr"/>
              <a:endParaRPr lang="en-US" sz="1400"/>
            </a:p>
          </p:txBody>
        </p:sp>
        <p:sp>
          <p:nvSpPr>
            <p:cNvPr id="22" name="Trapezoid 21"/>
            <p:cNvSpPr/>
            <p:nvPr/>
          </p:nvSpPr>
          <p:spPr bwMode="auto">
            <a:xfrm rot="14040000">
              <a:off x="4727453" y="3615939"/>
              <a:ext cx="1042354" cy="321946"/>
            </a:xfrm>
            <a:prstGeom prst="trapezoid">
              <a:avLst>
                <a:gd name="adj" fmla="val 161883"/>
              </a:avLst>
            </a:prstGeom>
            <a:solidFill>
              <a:srgbClr val="FF3F5F">
                <a:lumMod val="75000"/>
              </a:srgbClr>
            </a:solidFill>
            <a:ln w="9525">
              <a:noFill/>
              <a:round/>
            </a:ln>
            <a:effectLst>
              <a:outerShdw blurRad="50800" dist="38100" dir="8100000" sx="99000" sy="99000" algn="tr" rotWithShape="0">
                <a:sysClr val="windowText" lastClr="000000">
                  <a:lumMod val="85000"/>
                  <a:lumOff val="15000"/>
                  <a:alpha val="40000"/>
                </a:sysClr>
              </a:outerShdw>
            </a:effectLst>
          </p:spPr>
          <p:txBody>
            <a:bodyPr vert="horz" wrap="square" lIns="68580" tIns="34290" rIns="68580" bIns="34290" numCol="1" rtlCol="0" anchor="t" anchorCtr="0" compatLnSpc="1"/>
            <a:p>
              <a:pPr algn="ctr"/>
              <a:endParaRPr lang="en-US" sz="1400"/>
            </a:p>
          </p:txBody>
        </p:sp>
        <p:sp>
          <p:nvSpPr>
            <p:cNvPr id="24" name="Trapezoid 23"/>
            <p:cNvSpPr/>
            <p:nvPr/>
          </p:nvSpPr>
          <p:spPr bwMode="auto">
            <a:xfrm rot="9720000">
              <a:off x="5405517" y="2136051"/>
              <a:ext cx="1042354" cy="325666"/>
            </a:xfrm>
            <a:prstGeom prst="trapezoid">
              <a:avLst>
                <a:gd name="adj" fmla="val 160034"/>
              </a:avLst>
            </a:prstGeom>
            <a:solidFill>
              <a:srgbClr val="FEB834">
                <a:lumMod val="75000"/>
              </a:srgbClr>
            </a:solidFill>
            <a:ln w="9525">
              <a:noFill/>
              <a:round/>
            </a:ln>
            <a:effectLst>
              <a:outerShdw blurRad="50800" dist="38100" dir="2700000" sx="98000" sy="98000" algn="tl" rotWithShape="0">
                <a:sysClr val="windowText" lastClr="000000">
                  <a:lumMod val="85000"/>
                  <a:lumOff val="15000"/>
                  <a:alpha val="40000"/>
                </a:sysClr>
              </a:outerShdw>
            </a:effectLst>
          </p:spPr>
          <p:txBody>
            <a:bodyPr vert="horz" wrap="square" lIns="68580" tIns="34290" rIns="68580" bIns="34290" numCol="1" rtlCol="0" anchor="t" anchorCtr="0" compatLnSpc="1"/>
            <a:p>
              <a:pPr algn="ctr"/>
              <a:endParaRPr lang="en-US" sz="1400"/>
            </a:p>
          </p:txBody>
        </p:sp>
      </p:grp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327660"/>
            <a:ext cx="12192000" cy="849630"/>
          </a:xfrm>
        </p:spPr>
        <p:txBody>
          <a:bodyPr>
            <a:normAutofit/>
          </a:bodyPr>
          <a:p>
            <a:pPr algn="ctr"/>
            <a:r>
              <a:rPr lang="en-US" altLang="en-IN" sz="4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Change Management Process</a:t>
            </a:r>
            <a:endParaRPr lang="en-US" altLang="en-IN" sz="4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Picture 2" descr="change-mail-request-icon-outline-style-vector-34472561-removebg-preview"/>
          <p:cNvPicPr>
            <a:picLocks noChangeAspect="1"/>
          </p:cNvPicPr>
          <p:nvPr/>
        </p:nvPicPr>
        <p:blipFill>
          <a:blip r:embed="rId1"/>
          <a:srcRect b="8284"/>
          <a:stretch>
            <a:fillRect/>
          </a:stretch>
        </p:blipFill>
        <p:spPr>
          <a:xfrm>
            <a:off x="6136005" y="2051050"/>
            <a:ext cx="962025" cy="9531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369810" y="1621790"/>
            <a:ext cx="3745865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Request for Change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Change in the product feature which was not defined during requirement analysis phase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Picture 5" descr="positive-impact-or-influence-line-icon-vector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590" y="3249295"/>
            <a:ext cx="1551305" cy="15513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541895" y="3480435"/>
            <a:ext cx="452374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Impact Analysis and Estimation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Development team will evaluate the implications of the change and estimate the additional effort and cost required to implement the change based on the evaluation.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26460" y="5339080"/>
            <a:ext cx="42691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Approve/ Deny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Post evaluation, Change Request Board will approve or deny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implementation of change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86765" y="1517650"/>
            <a:ext cx="29425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Review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Assessment of the </a:t>
            </a:r>
            <a:endParaRPr 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r"/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implementation results 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-3175" y="3465830"/>
            <a:ext cx="33547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Implement Change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Development team will initiate the change implementation 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9" name="Picture 18" descr="360_F_411898138_131JEQ8FE1A5OSwEljxcrMgs00kqzVOr-removebg-preview"/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4762500" y="4324350"/>
            <a:ext cx="1143000" cy="1014730"/>
          </a:xfrm>
          <a:prstGeom prst="rect">
            <a:avLst/>
          </a:prstGeom>
        </p:spPr>
      </p:pic>
      <p:pic>
        <p:nvPicPr>
          <p:cNvPr id="21" name="Picture 20" descr="pngwing.co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285" y="3465830"/>
            <a:ext cx="890905" cy="890905"/>
          </a:xfrm>
          <a:prstGeom prst="rect">
            <a:avLst/>
          </a:prstGeom>
        </p:spPr>
      </p:pic>
      <p:pic>
        <p:nvPicPr>
          <p:cNvPr id="23" name="Picture 22" descr="pngeg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190" y="1926590"/>
            <a:ext cx="751840" cy="7537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32105"/>
            <a:ext cx="12192635" cy="721995"/>
          </a:xfrm>
        </p:spPr>
        <p:txBody>
          <a:bodyPr>
            <a:normAutofit fontScale="90000"/>
          </a:bodyPr>
          <a:p>
            <a:r>
              <a:rPr lang="en-IN" sz="4890" dirty="0">
                <a:latin typeface="Times New Roman" panose="02020603050405020304" charset="0"/>
                <a:cs typeface="Times New Roman" panose="02020603050405020304" charset="0"/>
              </a:rPr>
              <a:t>Next steps</a:t>
            </a:r>
            <a:endParaRPr lang="en-IN" sz="489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0" name="Table 9"/>
          <p:cNvGraphicFramePr/>
          <p:nvPr/>
        </p:nvGraphicFramePr>
        <p:xfrm>
          <a:off x="987425" y="1546860"/>
          <a:ext cx="10358755" cy="414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550"/>
                <a:gridCol w="1698625"/>
                <a:gridCol w="1689735"/>
                <a:gridCol w="1256665"/>
                <a:gridCol w="2710180"/>
              </a:tblGrid>
              <a:tr h="633730">
                <a:tc>
                  <a:txBody>
                    <a:bodyPr/>
                    <a:p>
                      <a:pPr indent="0" algn="ctr">
                        <a:lnSpc>
                          <a:spcPct val="160000"/>
                        </a:lnSpc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 panose="02020603050405020304" charset="-122"/>
                        </a:rPr>
                        <a:t>Action Item</a:t>
                      </a:r>
                      <a:endParaRPr lang="en-US" sz="1400" b="1">
                        <a:solidFill>
                          <a:srgbClr val="FFFFFF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60000"/>
                        </a:lnSpc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 panose="02020603050405020304" charset="-122"/>
                        </a:rPr>
                        <a:t>Responsibility</a:t>
                      </a:r>
                      <a:endParaRPr lang="en-US" sz="1400" b="1">
                        <a:solidFill>
                          <a:srgbClr val="FFFFFF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60000"/>
                        </a:lnSpc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 panose="02020603050405020304" charset="-122"/>
                        </a:rPr>
                        <a:t>Target Date</a:t>
                      </a:r>
                      <a:endParaRPr lang="en-US" sz="1400" b="1">
                        <a:solidFill>
                          <a:srgbClr val="FFFFFF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60000"/>
                        </a:lnSpc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 panose="02020603050405020304" charset="-122"/>
                        </a:rPr>
                        <a:t>Status</a:t>
                      </a:r>
                      <a:endParaRPr lang="en-US" sz="1400" b="1">
                        <a:solidFill>
                          <a:srgbClr val="FFFFFF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60000"/>
                        </a:lnSpc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 panose="02020603050405020304" charset="-122"/>
                        </a:rPr>
                        <a:t>Dependencies</a:t>
                      </a:r>
                      <a:endParaRPr lang="en-US" sz="1400" b="1">
                        <a:solidFill>
                          <a:srgbClr val="FFFFFF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</a:tr>
              <a:tr h="6375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Project Kick-Off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SOUL - WSC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18-Jan-23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Not Started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WSC stakeholders availability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11163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Environment Availability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WSC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To be updated by 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WSC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Not Started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WSC to provide server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  <a:tr h="6362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Base version Availability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SOUL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Not Started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Environment Availability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</a:tr>
              <a:tr h="11163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Start of System Requirement Study and Gap Analysis 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SOUL - WSC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Post Project Kick-Off meeting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Not Started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WSC team availability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Picture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3841"/>
            <a:ext cx="7031115" cy="41089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221230"/>
          </a:xfrm>
        </p:spPr>
        <p:txBody>
          <a:bodyPr/>
          <a:p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Thank You 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38455"/>
            <a:ext cx="12192000" cy="739775"/>
          </a:xfrm>
        </p:spPr>
        <p:txBody>
          <a:bodyPr>
            <a:normAutofit fontScale="90000"/>
          </a:bodyPr>
          <a:p>
            <a:pPr algn="ctr"/>
            <a:r>
              <a:rPr lang="en-IN" sz="4890" dirty="0">
                <a:latin typeface="Times New Roman" panose="02020603050405020304" charset="0"/>
                <a:cs typeface="Times New Roman" panose="02020603050405020304" charset="0"/>
              </a:rPr>
              <a:t>Agenda</a:t>
            </a:r>
            <a:endParaRPr lang="en-IN" sz="489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994410" y="1913255"/>
            <a:ext cx="5089525" cy="4070985"/>
          </a:xfrm>
        </p:spPr>
        <p:txBody>
          <a:bodyPr>
            <a:no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Project Details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Scope of the Project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</a:t>
            </a:r>
            <a:r>
              <a:rPr lang="en-US" alt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duct</a:t>
            </a:r>
            <a:r>
              <a:rPr lang="en-I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Features</a:t>
            </a:r>
            <a:endParaRPr lang="en-IN" altLang="en-US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Key Migration / Integration requirements</a:t>
            </a:r>
            <a:endParaRPr lang="en-IN" altLang="en-US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Project Assumption</a:t>
            </a:r>
            <a:endParaRPr lang="en-US" altLang="en-I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Engagement Model 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Execution Methodology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Project Plan with Key Milestones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Responsibility Assignment Matrix - RACI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Content Placeholder 1"/>
          <p:cNvSpPr>
            <a:spLocks noGrp="1"/>
          </p:cNvSpPr>
          <p:nvPr/>
        </p:nvSpPr>
        <p:spPr>
          <a:xfrm>
            <a:off x="6348095" y="1913255"/>
            <a:ext cx="5089525" cy="3765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Key Team members- SOUL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Working Team details - WSC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Risk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Dependencies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Escalation Matrix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Governance Model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Change Management Process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Next Steps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I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Value Proposition</a:t>
            </a:r>
            <a:endParaRPr lang="en-US" altLang="en-I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327025"/>
            <a:ext cx="12192635" cy="681355"/>
          </a:xfrm>
        </p:spPr>
        <p:txBody>
          <a:bodyPr>
            <a:normAutofit fontScale="90000"/>
          </a:bodyPr>
          <a:p>
            <a:r>
              <a:rPr lang="en-IN" sz="4890" dirty="0">
                <a:latin typeface="Times New Roman" panose="02020603050405020304" charset="0"/>
                <a:cs typeface="Times New Roman" panose="02020603050405020304" charset="0"/>
              </a:rPr>
              <a:t>Project Details</a:t>
            </a:r>
            <a:endParaRPr lang="en-IN" sz="489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7" name="Table 5"/>
          <p:cNvGraphicFramePr>
            <a:graphicFrameLocks noGrp="1"/>
          </p:cNvGraphicFramePr>
          <p:nvPr>
            <p:ph idx="1"/>
          </p:nvPr>
        </p:nvGraphicFramePr>
        <p:xfrm>
          <a:off x="395605" y="1283335"/>
          <a:ext cx="11291570" cy="4857115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3481070"/>
                <a:gridCol w="7810500"/>
              </a:tblGrid>
              <a:tr h="530860">
                <a:tc>
                  <a:txBody>
                    <a:bodyPr/>
                    <a:p>
                      <a:r>
                        <a:rPr lang="en-IN" sz="1600" dirty="0"/>
                        <a:t>Project Name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en-IN" sz="1600" dirty="0"/>
                        <a:t>Campus Management Application for World Skill Center (WSC)</a:t>
                      </a:r>
                      <a:endParaRPr lang="en-US" altLang="en-IN" sz="1600" dirty="0"/>
                    </a:p>
                  </a:txBody>
                  <a:tcPr/>
                </a:tc>
              </a:tr>
              <a:tr h="5308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sz="1600" dirty="0"/>
                        <a:t>Package Number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600" dirty="0"/>
                        <a:t> PKG 0111</a:t>
                      </a:r>
                      <a:endParaRPr lang="en-IN" altLang="en-US" sz="1600" dirty="0"/>
                    </a:p>
                  </a:txBody>
                  <a:tcPr/>
                </a:tc>
              </a:tr>
              <a:tr h="53086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en-IN" sz="1600" dirty="0"/>
                        <a:t>Tender Number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GB" sz="1600" dirty="0"/>
                        <a:t>OSDA/WSC/Goods/M7-2022</a:t>
                      </a:r>
                      <a:endParaRPr lang="en-IN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</a:tr>
              <a:tr h="479425">
                <a:tc>
                  <a:txBody>
                    <a:bodyPr/>
                    <a:p>
                      <a:r>
                        <a:rPr lang="en-IN" sz="1600" dirty="0"/>
                        <a:t>Planned Start Date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en-IN" sz="1600" dirty="0"/>
                        <a:t>11</a:t>
                      </a:r>
                      <a:r>
                        <a:rPr lang="en-IN" sz="1600" dirty="0"/>
                        <a:t>-</a:t>
                      </a:r>
                      <a:r>
                        <a:rPr lang="en-US" altLang="en-IN" sz="1600" dirty="0"/>
                        <a:t>Jan</a:t>
                      </a:r>
                      <a:r>
                        <a:rPr lang="en-IN" sz="1600" dirty="0"/>
                        <a:t>-</a:t>
                      </a:r>
                      <a:r>
                        <a:rPr lang="en-US" altLang="en-IN" sz="1600" dirty="0"/>
                        <a:t>2023</a:t>
                      </a:r>
                      <a:endParaRPr lang="en-US" altLang="en-IN" sz="1600" dirty="0"/>
                    </a:p>
                  </a:txBody>
                  <a:tcPr/>
                </a:tc>
              </a:tr>
              <a:tr h="530225">
                <a:tc>
                  <a:txBody>
                    <a:bodyPr/>
                    <a:p>
                      <a:r>
                        <a:rPr lang="en-GB" sz="1600" dirty="0"/>
                        <a:t>Contractual Value</a:t>
                      </a:r>
                      <a:endParaRPr lang="en-IN" altLang="en-GB" sz="1600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IN" sz="1600" dirty="0"/>
                        <a:t>₹</a:t>
                      </a:r>
                      <a:r>
                        <a:rPr lang="en-IN" altLang="en-US" sz="1600" dirty="0"/>
                        <a:t>1,54,58,000</a:t>
                      </a:r>
                      <a:endParaRPr lang="en-IN" altLang="en-US" sz="1600" dirty="0"/>
                    </a:p>
                  </a:txBody>
                  <a:tcPr/>
                </a:tc>
              </a:tr>
              <a:tr h="530860">
                <a:tc>
                  <a:txBody>
                    <a:bodyPr/>
                    <a:p>
                      <a:r>
                        <a:rPr lang="en-IN" sz="1600" dirty="0">
                          <a:sym typeface="+mn-ea"/>
                        </a:rPr>
                        <a:t>Duration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en-IN" sz="1600" dirty="0"/>
                        <a:t>1 year (Implementation)</a:t>
                      </a:r>
                      <a:r>
                        <a:rPr lang="en-IN" altLang="en-US" sz="1600" dirty="0"/>
                        <a:t> + 1 year (</a:t>
                      </a:r>
                      <a:r>
                        <a:rPr lang="en-US" altLang="en-IN" sz="1600" dirty="0">
                          <a:sym typeface="+mn-ea"/>
                        </a:rPr>
                        <a:t>Warranty</a:t>
                      </a:r>
                      <a:r>
                        <a:rPr lang="en-IN" altLang="en-US" sz="1600" dirty="0">
                          <a:sym typeface="+mn-ea"/>
                        </a:rPr>
                        <a:t>)</a:t>
                      </a:r>
                      <a:r>
                        <a:rPr lang="en-US" altLang="en-IN" sz="1600" dirty="0"/>
                        <a:t> + 3 years(Maintenance)</a:t>
                      </a:r>
                      <a:endParaRPr lang="en-US" altLang="en-IN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39090"/>
            <a:ext cx="12192000" cy="798830"/>
          </a:xfrm>
        </p:spPr>
        <p:txBody>
          <a:bodyPr>
            <a:normAutofit/>
          </a:bodyPr>
          <a:p>
            <a:r>
              <a:rPr lang="en-IN" sz="4400" dirty="0">
                <a:latin typeface="Times New Roman" panose="02020603050405020304" charset="0"/>
                <a:cs typeface="Times New Roman" panose="02020603050405020304" charset="0"/>
              </a:rPr>
              <a:t>Scope of the Project</a:t>
            </a:r>
            <a:endParaRPr lang="en-IN" sz="4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7" name="Table 5"/>
          <p:cNvGraphicFramePr>
            <a:graphicFrameLocks noGrp="1"/>
          </p:cNvGraphicFramePr>
          <p:nvPr>
            <p:ph idx="1"/>
          </p:nvPr>
        </p:nvGraphicFramePr>
        <p:xfrm>
          <a:off x="436880" y="1445260"/>
          <a:ext cx="11318240" cy="4114165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3489325"/>
                <a:gridCol w="7828915"/>
              </a:tblGrid>
              <a:tr h="495300">
                <a:tc rowSpan="5">
                  <a:txBody>
                    <a:bodyPr/>
                    <a:p>
                      <a:pPr algn="ctr"/>
                      <a:r>
                        <a:rPr lang="en-US" sz="1600">
                          <a:sym typeface="+mn-ea"/>
                        </a:rPr>
                        <a:t>Project Scope</a:t>
                      </a:r>
                      <a:endParaRPr lang="en-IN" sz="1600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400"/>
                        <a:t> Requirement</a:t>
                      </a:r>
                      <a:endParaRPr lang="en-IN" altLang="en-US" sz="1400"/>
                    </a:p>
                  </a:txBody>
                  <a:tcPr marL="12700" marR="12700" marT="12700" vert="horz" anchor="ctr" anchorCtr="0"/>
                </a:tc>
              </a:tr>
              <a:tr h="497205">
                <a:tc vMerge="1"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400"/>
                        <a:t> Design</a:t>
                      </a:r>
                      <a:endParaRPr lang="en-IN" altLang="en-US" sz="1400"/>
                    </a:p>
                  </a:txBody>
                  <a:tcPr marL="12700" marR="12700" marT="12700" vert="horz" anchor="ctr" anchorCtr="0"/>
                </a:tc>
              </a:tr>
              <a:tr h="494665">
                <a:tc vMerge="1"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400"/>
                        <a:t> Development</a:t>
                      </a:r>
                      <a:endParaRPr lang="en-IN" altLang="en-US" sz="1400"/>
                    </a:p>
                  </a:txBody>
                  <a:tcPr marL="12700" marR="12700" marT="12700" vert="horz" anchor="ctr" anchorCtr="0"/>
                </a:tc>
              </a:tr>
              <a:tr h="496570">
                <a:tc vMerge="1"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400"/>
                        <a:t> Configuration</a:t>
                      </a:r>
                      <a:endParaRPr lang="en-IN" altLang="en-US" sz="1400"/>
                    </a:p>
                  </a:txBody>
                  <a:tcPr marL="12700" marR="12700" marT="12700" vert="horz" anchor="ctr" anchorCtr="0"/>
                </a:tc>
              </a:tr>
              <a:tr h="643255">
                <a:tc vMerge="1"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400"/>
                        <a:t> Deployment</a:t>
                      </a:r>
                      <a:endParaRPr lang="en-IN" altLang="en-US" sz="1400"/>
                    </a:p>
                  </a:txBody>
                  <a:tcPr marL="12700" marR="12700" marT="12700" vert="horz" anchor="ctr" anchorCtr="0"/>
                </a:tc>
              </a:tr>
              <a:tr h="494665">
                <a:tc rowSpan="3"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ym typeface="Arial" panose="020B0604020202020204" pitchFamily="34" charset="0"/>
                        </a:rPr>
                        <a:t>Project Acceptance Criteria</a:t>
                      </a:r>
                      <a:endParaRPr lang="en-IN" sz="1600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400"/>
                        <a:t>  </a:t>
                      </a:r>
                      <a:r>
                        <a:rPr lang="en-US" sz="1400"/>
                        <a:t>Submission of SRS document &amp; Design Document </a:t>
                      </a:r>
                      <a:endParaRPr lang="en-US" sz="1400"/>
                    </a:p>
                  </a:txBody>
                  <a:tcPr marL="12700" marR="12700" marT="12700" vert="horz" anchor="ctr" anchorCtr="0"/>
                </a:tc>
              </a:tr>
              <a:tr h="497205">
                <a:tc vMerge="1"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400"/>
                        <a:t>  </a:t>
                      </a:r>
                      <a:r>
                        <a:rPr lang="en-US" sz="1400"/>
                        <a:t>Implementation of Systems and handing over to the users for user acceptance test</a:t>
                      </a:r>
                      <a:endParaRPr lang="en-US" sz="1400"/>
                    </a:p>
                  </a:txBody>
                  <a:tcPr marL="12700" marR="12700" marT="12700" vert="horz" anchor="ctr" anchorCtr="0"/>
                </a:tc>
              </a:tr>
              <a:tr h="495300">
                <a:tc vMerge="1"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IN" altLang="en-US" sz="1400"/>
                        <a:t>  </a:t>
                      </a:r>
                      <a:r>
                        <a:rPr lang="en-US" sz="1400"/>
                        <a:t>End user training </a:t>
                      </a:r>
                      <a:endParaRPr lang="en-US" sz="1400"/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3"/>
          <p:cNvSpPr>
            <a:spLocks noGrp="1"/>
          </p:cNvSpPr>
          <p:nvPr/>
        </p:nvSpPr>
        <p:spPr>
          <a:xfrm>
            <a:off x="0" y="321310"/>
            <a:ext cx="12175490" cy="6731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altLang="en-US" sz="489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Product Modules</a:t>
            </a:r>
            <a:endParaRPr lang="en-US" sz="4890"/>
          </a:p>
        </p:txBody>
      </p:sp>
      <p:sp>
        <p:nvSpPr>
          <p:cNvPr id="9" name="Rounded Rectangle 8"/>
          <p:cNvSpPr/>
          <p:nvPr/>
        </p:nvSpPr>
        <p:spPr>
          <a:xfrm>
            <a:off x="407035" y="1076325"/>
            <a:ext cx="3678555" cy="11976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N" sz="1200" b="1" dirty="0">
              <a:solidFill>
                <a:schemeClr val="bg2">
                  <a:lumMod val="25000"/>
                </a:schemeClr>
              </a:solidFill>
              <a:sym typeface="+mn-ea"/>
            </a:endParaRPr>
          </a:p>
          <a:p>
            <a:pPr algn="ctr"/>
            <a:endParaRPr lang="en-IN" sz="1200" b="1" dirty="0">
              <a:solidFill>
                <a:schemeClr val="bg2">
                  <a:lumMod val="25000"/>
                </a:schemeClr>
              </a:solidFill>
              <a:sym typeface="+mn-ea"/>
            </a:endParaRPr>
          </a:p>
          <a:p>
            <a:pPr algn="ctr"/>
            <a:endParaRPr lang="en-IN" sz="1200" b="1" dirty="0">
              <a:solidFill>
                <a:schemeClr val="bg2">
                  <a:lumMod val="25000"/>
                </a:schemeClr>
              </a:solidFill>
              <a:sym typeface="+mn-ea"/>
            </a:endParaRPr>
          </a:p>
          <a:p>
            <a:pPr algn="ctr"/>
            <a:endParaRPr lang="en-IN" sz="1000" b="1" dirty="0">
              <a:solidFill>
                <a:schemeClr val="tx1"/>
              </a:solidFill>
              <a:sym typeface="+mn-ea"/>
            </a:endParaRPr>
          </a:p>
          <a:p>
            <a:pPr algn="ctr"/>
            <a:endParaRPr lang="en-IN" sz="10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438650" y="1075690"/>
            <a:ext cx="3434715" cy="12331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IN" sz="1400" b="1" dirty="0">
                <a:solidFill>
                  <a:schemeClr val="bg2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              </a:t>
            </a:r>
            <a:endParaRPr lang="en-US" altLang="en-IN" sz="1400" b="1" dirty="0">
              <a:solidFill>
                <a:schemeClr val="bg2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algn="ctr"/>
            <a:endParaRPr lang="en-US" altLang="en-IN" sz="1400" b="1" dirty="0">
              <a:solidFill>
                <a:schemeClr val="bg2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algn="ctr"/>
            <a:endParaRPr lang="en-US" altLang="en-IN" sz="1400" b="1" dirty="0">
              <a:solidFill>
                <a:schemeClr val="bg2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algn="ctr"/>
            <a:endParaRPr lang="en-IN" altLang="en-US" sz="1400"/>
          </a:p>
          <a:p>
            <a:pPr algn="ctr"/>
            <a:endParaRPr lang="en-IN" sz="1400" b="1" dirty="0">
              <a:solidFill>
                <a:schemeClr val="bg2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ctr"/>
            <a:endParaRPr lang="en-US" sz="14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3" name="Picture 12" descr="pngwing.com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1030" y="1219835"/>
            <a:ext cx="983615" cy="983615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8226425" y="1092200"/>
            <a:ext cx="3434715" cy="12331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IN" sz="1400" b="1" dirty="0">
                <a:solidFill>
                  <a:schemeClr val="bg2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            </a:t>
            </a:r>
            <a:endParaRPr lang="en-US" sz="1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378960" y="2609215"/>
            <a:ext cx="3647440" cy="1938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IN" sz="1400" b="1" dirty="0">
                <a:solidFill>
                  <a:schemeClr val="bg2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             </a:t>
            </a:r>
            <a:endParaRPr lang="en-US" sz="1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71475" y="2599055"/>
            <a:ext cx="3780790" cy="19481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IN" sz="1400" b="1" dirty="0">
                <a:solidFill>
                  <a:schemeClr val="bg2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             </a:t>
            </a:r>
            <a:endParaRPr lang="en-US" sz="1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242300" y="2601595"/>
            <a:ext cx="3512185" cy="19164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IN" sz="1400" b="1" dirty="0">
                <a:solidFill>
                  <a:schemeClr val="bg2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              </a:t>
            </a:r>
            <a:endParaRPr lang="en-IN" sz="1400" b="1" dirty="0">
              <a:solidFill>
                <a:schemeClr val="bg2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ctr"/>
            <a:endParaRPr lang="en-US" sz="1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438650" y="4692650"/>
            <a:ext cx="3588385" cy="15989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IN" sz="1400" b="1" dirty="0">
                <a:solidFill>
                  <a:schemeClr val="bg2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              </a:t>
            </a:r>
            <a:endParaRPr lang="en-US" sz="1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48640" y="1184910"/>
            <a:ext cx="28644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 sz="1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1.</a:t>
            </a:r>
            <a:r>
              <a:rPr lang="en-IN" sz="1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Students Management Modules</a:t>
            </a:r>
            <a:endParaRPr lang="en-IN" sz="1000" b="1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Master Data (Students Profile, Personal Information, Contact Details, Academic Details)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Issue of Identity Card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Hostel Management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Students Exams records of all 6 semesters</a:t>
            </a:r>
            <a:endParaRPr lang="en-US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4566920" y="1156970"/>
            <a:ext cx="286448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en-IN" sz="1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IN" sz="1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2.</a:t>
            </a:r>
            <a:r>
              <a:rPr lang="en-IN" sz="1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Academic System</a:t>
            </a:r>
            <a:endParaRPr lang="en-IN" sz="1000" b="1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Master Data (Course, Subjects, etc.)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Timetable preparation and management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Class Attendance of students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Examination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Result Analysis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000"/>
          </a:p>
        </p:txBody>
      </p:sp>
      <p:sp>
        <p:nvSpPr>
          <p:cNvPr id="22" name="Text Box 21"/>
          <p:cNvSpPr txBox="1"/>
          <p:nvPr/>
        </p:nvSpPr>
        <p:spPr>
          <a:xfrm>
            <a:off x="8300720" y="1157605"/>
            <a:ext cx="286448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en-US" altLang="en-IN" sz="1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3.</a:t>
            </a:r>
            <a:r>
              <a:rPr lang="en-IN" sz="1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Procurement &amp; Inventory Management</a:t>
            </a:r>
            <a:endParaRPr lang="en-IN" sz="1000" b="1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Purchase Requisitions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Stores &amp; Inventory Management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Receipt, verification &amp; acceptance of goods 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Stock entry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Invoice entry transfer to accounts/Directorate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Fixed assets Register</a:t>
            </a:r>
            <a:endParaRPr lang="en-US" sz="1000"/>
          </a:p>
        </p:txBody>
      </p:sp>
      <p:sp>
        <p:nvSpPr>
          <p:cNvPr id="24" name="Text Box 23"/>
          <p:cNvSpPr txBox="1"/>
          <p:nvPr/>
        </p:nvSpPr>
        <p:spPr>
          <a:xfrm>
            <a:off x="574040" y="2700655"/>
            <a:ext cx="33762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 sz="1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4.</a:t>
            </a:r>
            <a:r>
              <a:rPr lang="en-IN" sz="1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Human Resources Management System</a:t>
            </a:r>
            <a:endParaRPr lang="en-IN" sz="1000" b="1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Sanctioned Post Management (Recruitment, Promotions, Transfers, 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Retirements, etc.)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Staff Profile including Educational qualification, Training, achievements etc.)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Annual Increments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Annual Internal Performance Review System</a:t>
            </a:r>
            <a:endParaRPr lang="en-US" sz="1000"/>
          </a:p>
        </p:txBody>
      </p:sp>
      <p:sp>
        <p:nvSpPr>
          <p:cNvPr id="25" name="Text Box 24"/>
          <p:cNvSpPr txBox="1"/>
          <p:nvPr/>
        </p:nvSpPr>
        <p:spPr>
          <a:xfrm>
            <a:off x="4567555" y="2701290"/>
            <a:ext cx="3342640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en-US" altLang="en-IN" sz="1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5.</a:t>
            </a:r>
            <a:r>
              <a:rPr lang="en-IN" sz="1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Finance and Accounting System</a:t>
            </a:r>
            <a:endParaRPr lang="en-IN" sz="1000" b="1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Receipt and Payment entries, etc.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Direct Transfer of caution money to students’ accounts.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Demand Register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Caution Money Register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Bank Reconciliation Statement.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Generation of Cash Book (PL)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Grants-in-Aid Register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Paid Voucher Register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Advances Register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Auditing and Tracking of pendency of Audit Paras etc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392160" y="2701290"/>
            <a:ext cx="3206115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en-US" altLang="en-IN" sz="1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6.</a:t>
            </a:r>
            <a:r>
              <a:rPr lang="en-IN" sz="1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Training and Placement</a:t>
            </a:r>
            <a:endParaRPr lang="en-IN" sz="1000" b="1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Master data on potential Employers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Campus Interview Scheduling and Mapping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Students Database and eligible list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Messaging to students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Seminar / Conferences / Internships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Registrations, Participations, Results, Placements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Tracer study for 3 years etc.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Ability to integrate with the state portal for placement management under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Skill Development &amp; Technical education Department</a:t>
            </a:r>
            <a:endParaRPr lang="en-IN" altLang="en-US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566920" y="4757420"/>
            <a:ext cx="29660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sz="1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IN" sz="1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7.</a:t>
            </a:r>
            <a:r>
              <a:rPr lang="en-IN" sz="1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Infrastructure</a:t>
            </a:r>
            <a:endParaRPr lang="en-IN" sz="1000" b="1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Master data for Land and Buildings.</a:t>
            </a:r>
            <a:endParaRPr lang="en-IN" sz="1000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Allocation of Quarters</a:t>
            </a:r>
            <a:endParaRPr lang="en-IN" sz="1000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Database on ongoing Projects / Works</a:t>
            </a:r>
            <a:endParaRPr lang="en-IN" sz="1000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Estimate preparation monitoring for new Project / Work</a:t>
            </a:r>
            <a:endParaRPr lang="en-IN" sz="1000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Project Plan Monitoring</a:t>
            </a:r>
            <a:endParaRPr lang="en-IN" sz="1000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Security Services, support services monitoring</a:t>
            </a:r>
            <a:endParaRPr lang="en-IN" sz="1000" dirty="0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Maintenance and AMC</a:t>
            </a:r>
            <a:endParaRPr lang="en-US" sz="1000"/>
          </a:p>
        </p:txBody>
      </p:sp>
      <p:pic>
        <p:nvPicPr>
          <p:cNvPr id="4" name="Picture 3" descr="pngeg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340" y="1504950"/>
            <a:ext cx="602615" cy="586105"/>
          </a:xfrm>
          <a:prstGeom prst="rect">
            <a:avLst/>
          </a:prstGeom>
        </p:spPr>
      </p:pic>
      <p:pic>
        <p:nvPicPr>
          <p:cNvPr id="14" name="Picture 13" descr="pngwing.com (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090" y="3622675"/>
            <a:ext cx="698500" cy="484505"/>
          </a:xfrm>
          <a:prstGeom prst="rect">
            <a:avLst/>
          </a:prstGeom>
        </p:spPr>
      </p:pic>
      <p:pic>
        <p:nvPicPr>
          <p:cNvPr id="7" name="Picture 6" descr="pngwing.com (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515" y="3505835"/>
            <a:ext cx="601345" cy="601345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" name="Content Placeholder 33" descr="training-removebg-preview"/>
          <p:cNvPicPr>
            <a:picLocks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0608945" y="2780030"/>
            <a:ext cx="1336040" cy="842645"/>
          </a:xfrm>
          <a:prstGeom prst="rect">
            <a:avLst/>
          </a:prstGeom>
        </p:spPr>
      </p:pic>
      <p:pic>
        <p:nvPicPr>
          <p:cNvPr id="37" name="Picture 36" descr="60740076267e4915f62ad807fdd7f8ca-removebg-previe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9630" y="1460500"/>
            <a:ext cx="560705" cy="560705"/>
          </a:xfrm>
          <a:prstGeom prst="rect">
            <a:avLst/>
          </a:prstGeom>
        </p:spPr>
      </p:pic>
      <p:pic>
        <p:nvPicPr>
          <p:cNvPr id="101" name="Picture 100"/>
          <p:cNvPicPr/>
          <p:nvPr/>
        </p:nvPicPr>
        <p:blipFill>
          <a:blip r:embed="rId8" r:link="rId9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embed="rId8" r:link="rId9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" name="Content Placeholder 43" descr="Infra-removebg-preview"/>
          <p:cNvPicPr>
            <a:picLocks noChangeAspect="1"/>
          </p:cNvPicPr>
          <p:nvPr>
            <p:ph sz="half" idx="2"/>
          </p:nvPr>
        </p:nvPicPr>
        <p:blipFill>
          <a:blip r:embed="rId10"/>
          <a:stretch>
            <a:fillRect/>
          </a:stretch>
        </p:blipFill>
        <p:spPr>
          <a:xfrm>
            <a:off x="7149465" y="4847590"/>
            <a:ext cx="877570" cy="7308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55725" y="218440"/>
            <a:ext cx="8287385" cy="1177925"/>
          </a:xfrm>
        </p:spPr>
        <p:txBody>
          <a:bodyPr>
            <a:normAutofit/>
          </a:bodyPr>
          <a:p>
            <a:r>
              <a:rPr lang="en-IN" altLang="en-US" sz="4400">
                <a:latin typeface="Times New Roman" panose="02020603050405020304" charset="0"/>
                <a:cs typeface="Times New Roman" panose="02020603050405020304" charset="0"/>
              </a:rPr>
              <a:t>Key Integrations</a:t>
            </a:r>
            <a:endParaRPr lang="en-IN" altLang="en-US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419860" y="1659890"/>
            <a:ext cx="1550670" cy="1598295"/>
            <a:chOff x="896" y="3362"/>
            <a:chExt cx="2442" cy="2517"/>
          </a:xfrm>
        </p:grpSpPr>
        <p:pic>
          <p:nvPicPr>
            <p:cNvPr id="3" name="Picture 2" descr="clipart141807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78" y="3362"/>
              <a:ext cx="1800" cy="1550"/>
            </a:xfrm>
            <a:prstGeom prst="rect">
              <a:avLst/>
            </a:prstGeom>
          </p:spPr>
        </p:pic>
        <p:sp>
          <p:nvSpPr>
            <p:cNvPr id="26" name="Text Box 25"/>
            <p:cNvSpPr txBox="1"/>
            <p:nvPr/>
          </p:nvSpPr>
          <p:spPr>
            <a:xfrm>
              <a:off x="896" y="5057"/>
              <a:ext cx="244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>
                  <a:latin typeface="Times New Roman" panose="02020603050405020304" charset="0"/>
                  <a:cs typeface="Times New Roman" panose="02020603050405020304" charset="0"/>
                </a:rPr>
                <a:t>Library Management</a:t>
              </a:r>
              <a:endParaRPr lang="en-IN" altLang="en-US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910330" y="1593215"/>
            <a:ext cx="1612265" cy="1664970"/>
            <a:chOff x="4838" y="3257"/>
            <a:chExt cx="2539" cy="2622"/>
          </a:xfrm>
        </p:grpSpPr>
        <p:pic>
          <p:nvPicPr>
            <p:cNvPr id="2" name="Picture 1" descr="19-193306_learnig-management-system-software-learning-management-system-software-removebg-preview"/>
            <p:cNvPicPr>
              <a:picLocks noChangeAspect="1"/>
            </p:cNvPicPr>
            <p:nvPr/>
          </p:nvPicPr>
          <p:blipFill>
            <a:blip r:embed="rId2"/>
            <a:srcRect l="18711" r="17775"/>
            <a:stretch>
              <a:fillRect/>
            </a:stretch>
          </p:blipFill>
          <p:spPr>
            <a:xfrm>
              <a:off x="4955" y="3257"/>
              <a:ext cx="2423" cy="1655"/>
            </a:xfrm>
            <a:prstGeom prst="rect">
              <a:avLst/>
            </a:prstGeom>
          </p:spPr>
        </p:pic>
        <p:sp>
          <p:nvSpPr>
            <p:cNvPr id="27" name="Text Box 26"/>
            <p:cNvSpPr txBox="1"/>
            <p:nvPr/>
          </p:nvSpPr>
          <p:spPr>
            <a:xfrm>
              <a:off x="4838" y="5057"/>
              <a:ext cx="244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>
                  <a:latin typeface="Times New Roman" panose="02020603050405020304" charset="0"/>
                  <a:cs typeface="Times New Roman" panose="02020603050405020304" charset="0"/>
                </a:rPr>
                <a:t>Learning Management</a:t>
              </a:r>
              <a:endParaRPr lang="en-IN" altLang="en-US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803640" y="1524000"/>
            <a:ext cx="1931670" cy="1814195"/>
            <a:chOff x="16361" y="2989"/>
            <a:chExt cx="3042" cy="2857"/>
          </a:xfrm>
        </p:grpSpPr>
        <p:pic>
          <p:nvPicPr>
            <p:cNvPr id="8" name="Picture 7" descr="alumni-global-network-final__2_-removebg-preview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27" y="2989"/>
              <a:ext cx="1646" cy="1978"/>
            </a:xfrm>
            <a:prstGeom prst="rect">
              <a:avLst/>
            </a:prstGeom>
          </p:spPr>
        </p:pic>
        <p:sp>
          <p:nvSpPr>
            <p:cNvPr id="31" name="Text Box 30"/>
            <p:cNvSpPr txBox="1"/>
            <p:nvPr/>
          </p:nvSpPr>
          <p:spPr>
            <a:xfrm>
              <a:off x="16361" y="5024"/>
              <a:ext cx="304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>
                  <a:latin typeface="Times New Roman" panose="02020603050405020304" charset="0"/>
                  <a:cs typeface="Times New Roman" panose="02020603050405020304" charset="0"/>
                </a:rPr>
                <a:t>CMS system for managing Alumni Portal</a:t>
              </a:r>
              <a:endParaRPr lang="en-IN" altLang="en-US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576060" y="1678940"/>
            <a:ext cx="1550670" cy="1528445"/>
            <a:chOff x="8810" y="3257"/>
            <a:chExt cx="2442" cy="2407"/>
          </a:xfrm>
        </p:grpSpPr>
        <p:pic>
          <p:nvPicPr>
            <p:cNvPr id="24" name="Picture 23" descr="240-2402396_scroll-to-see-payment-gateway-removebg-preview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09" y="3257"/>
              <a:ext cx="2018" cy="1491"/>
            </a:xfrm>
            <a:prstGeom prst="rect">
              <a:avLst/>
            </a:prstGeom>
          </p:spPr>
        </p:pic>
        <p:sp>
          <p:nvSpPr>
            <p:cNvPr id="35" name="Text Box 34"/>
            <p:cNvSpPr txBox="1"/>
            <p:nvPr/>
          </p:nvSpPr>
          <p:spPr>
            <a:xfrm>
              <a:off x="8810" y="5182"/>
              <a:ext cx="244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>
                  <a:latin typeface="Times New Roman" panose="02020603050405020304" charset="0"/>
                  <a:cs typeface="Times New Roman" panose="02020603050405020304" charset="0"/>
                </a:rPr>
                <a:t>Payment Gateway</a:t>
              </a:r>
              <a:endParaRPr lang="en-IN" altLang="en-US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6" name="Picture 5" descr="pngtree-fingerprint-recognition-technology-concept-a-woman-trying-to-access-her-mobile-png-image_2157958-removebg-previe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0045" y="3649980"/>
            <a:ext cx="996950" cy="9969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676640" y="4872355"/>
            <a:ext cx="1931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400">
                <a:latin typeface="Times New Roman" panose="02020603050405020304" charset="0"/>
                <a:cs typeface="Times New Roman" panose="02020603050405020304" charset="0"/>
              </a:rPr>
              <a:t>Biometric System / RFID system</a:t>
            </a:r>
            <a:endParaRPr lang="en-IN" alt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17625" y="3649980"/>
            <a:ext cx="1550670" cy="1365885"/>
            <a:chOff x="2923" y="5697"/>
            <a:chExt cx="2442" cy="2151"/>
          </a:xfrm>
        </p:grpSpPr>
        <p:pic>
          <p:nvPicPr>
            <p:cNvPr id="9" name="Picture 8" descr="pngtree-webinarforumonlineseminarwebsite-flat-color-icon-vector-png-image_1480988-removebg-preview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4" y="5697"/>
              <a:ext cx="1851" cy="1851"/>
            </a:xfrm>
            <a:prstGeom prst="rect">
              <a:avLst/>
            </a:prstGeom>
          </p:spPr>
        </p:pic>
        <p:sp>
          <p:nvSpPr>
            <p:cNvPr id="10" name="Text Box 9"/>
            <p:cNvSpPr txBox="1"/>
            <p:nvPr/>
          </p:nvSpPr>
          <p:spPr>
            <a:xfrm>
              <a:off x="2923" y="7365"/>
              <a:ext cx="244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>
                  <a:latin typeface="Times New Roman" panose="02020603050405020304" charset="0"/>
                  <a:cs typeface="Times New Roman" panose="02020603050405020304" charset="0"/>
                </a:rPr>
                <a:t>Website</a:t>
              </a:r>
              <a:endParaRPr lang="en-IN" altLang="en-US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72865" y="3657600"/>
            <a:ext cx="1550670" cy="1511300"/>
            <a:chOff x="6768" y="5990"/>
            <a:chExt cx="2442" cy="2380"/>
          </a:xfrm>
        </p:grpSpPr>
        <p:pic>
          <p:nvPicPr>
            <p:cNvPr id="11" name="Picture 10" descr="istockphoto-1027280154-612x612-removebg-preview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" y="5990"/>
              <a:ext cx="2110" cy="1265"/>
            </a:xfrm>
            <a:prstGeom prst="rect">
              <a:avLst/>
            </a:prstGeom>
          </p:spPr>
        </p:pic>
        <p:sp>
          <p:nvSpPr>
            <p:cNvPr id="12" name="Text Box 11"/>
            <p:cNvSpPr txBox="1"/>
            <p:nvPr/>
          </p:nvSpPr>
          <p:spPr>
            <a:xfrm>
              <a:off x="6768" y="7548"/>
              <a:ext cx="244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>
                  <a:latin typeface="Times New Roman" panose="02020603050405020304" charset="0"/>
                  <a:cs typeface="Times New Roman" panose="02020603050405020304" charset="0"/>
                </a:rPr>
                <a:t>Digital Notice Board</a:t>
              </a:r>
              <a:endParaRPr lang="en-IN" altLang="en-US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517005" y="3386455"/>
            <a:ext cx="1581785" cy="2045970"/>
            <a:chOff x="10613" y="5486"/>
            <a:chExt cx="2491" cy="3222"/>
          </a:xfrm>
        </p:grpSpPr>
        <p:pic>
          <p:nvPicPr>
            <p:cNvPr id="13" name="Picture 12" descr="istockphoto-1161760656-612x612-removebg-preview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04" y="5486"/>
              <a:ext cx="2400" cy="2400"/>
            </a:xfrm>
            <a:prstGeom prst="rect">
              <a:avLst/>
            </a:prstGeom>
          </p:spPr>
        </p:pic>
        <p:sp>
          <p:nvSpPr>
            <p:cNvPr id="14" name="Text Box 13"/>
            <p:cNvSpPr txBox="1"/>
            <p:nvPr/>
          </p:nvSpPr>
          <p:spPr>
            <a:xfrm>
              <a:off x="10613" y="7548"/>
              <a:ext cx="2442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400">
                  <a:latin typeface="Times New Roman" panose="02020603050405020304" charset="0"/>
                  <a:cs typeface="Times New Roman" panose="02020603050405020304" charset="0"/>
                </a:rPr>
                <a:t>Communication channels SMS / Whatsapp</a:t>
              </a:r>
              <a:endParaRPr lang="en-IN" altLang="en-US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5" name="Text Box 14"/>
          <p:cNvSpPr txBox="1"/>
          <p:nvPr/>
        </p:nvSpPr>
        <p:spPr>
          <a:xfrm>
            <a:off x="536575" y="4971415"/>
            <a:ext cx="306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(ERP Integration with applications part of organizations within Government of Odisha ecosystem which are associated with WSC)</a:t>
            </a:r>
            <a:endParaRPr lang="en-US" sz="1200"/>
          </a:p>
        </p:txBody>
      </p:sp>
      <p:sp>
        <p:nvSpPr>
          <p:cNvPr id="16" name="Text Box 15"/>
          <p:cNvSpPr txBox="1"/>
          <p:nvPr/>
        </p:nvSpPr>
        <p:spPr>
          <a:xfrm>
            <a:off x="711200" y="5831840"/>
            <a:ext cx="88188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*Note : </a:t>
            </a:r>
            <a:r>
              <a:rPr lang="en-IN" sz="12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API for all Integration would be available before the start of </a:t>
            </a:r>
            <a:r>
              <a:rPr lang="en-US" altLang="en-IN" sz="12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development</a:t>
            </a:r>
            <a:r>
              <a:rPr lang="en-IN" sz="12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phase</a:t>
            </a:r>
            <a:endParaRPr lang="en-IN" sz="12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36550"/>
            <a:ext cx="12191365" cy="789940"/>
          </a:xfrm>
        </p:spPr>
        <p:txBody>
          <a:bodyPr>
            <a:normAutofit/>
          </a:bodyPr>
          <a:p>
            <a:r>
              <a:rPr lang="en-IN" sz="4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Project</a:t>
            </a:r>
            <a:r>
              <a:rPr lang="en-US" altLang="en-IN" sz="4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Assumption</a:t>
            </a:r>
            <a:endParaRPr lang="en-IN" sz="4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6" name="Text Box 45"/>
          <p:cNvSpPr txBox="1"/>
          <p:nvPr/>
        </p:nvSpPr>
        <p:spPr>
          <a:xfrm>
            <a:off x="4999355" y="1704975"/>
            <a:ext cx="6473190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sz="2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Changes requested</a:t>
            </a:r>
            <a:r>
              <a:rPr lang="en-US" altLang="en-IN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after requirement document is signed off</a:t>
            </a:r>
            <a:r>
              <a:rPr lang="en-US" altLang="en-IN">
                <a:latin typeface="Times New Roman" panose="02020603050405020304" charset="0"/>
                <a:cs typeface="Times New Roman" panose="02020603050405020304" charset="0"/>
                <a:sym typeface="+mn-ea"/>
              </a:rPr>
              <a:t> will be considered as a Change Request (CR)</a:t>
            </a:r>
            <a:endParaRPr lang="en-US" altLang="en-I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IN">
                <a:latin typeface="Times New Roman" panose="02020603050405020304" charset="0"/>
                <a:cs typeface="Times New Roman" panose="02020603050405020304" charset="0"/>
                <a:sym typeface="+mn-ea"/>
              </a:rPr>
              <a:t>Relevant WSC Stakeholders need to be available throughout the project execution phase </a:t>
            </a:r>
            <a:r>
              <a:rPr lang="en-I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as and when required</a:t>
            </a:r>
            <a:endParaRPr lang="en-IN" alt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End users </a:t>
            </a:r>
            <a:r>
              <a:rPr lang="en-US" altLang="en-IN">
                <a:latin typeface="Times New Roman" panose="02020603050405020304" charset="0"/>
                <a:cs typeface="Times New Roman" panose="02020603050405020304" charset="0"/>
                <a:sym typeface="+mn-ea"/>
              </a:rPr>
              <a:t>must be available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to do the UAT during the scheduled time frame</a:t>
            </a:r>
            <a:endParaRPr lang="en-IN" alt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charset="0"/>
                <a:cs typeface="Times New Roman" panose="02020603050405020304" charset="0"/>
              </a:rPr>
              <a:t>API for all Integrations would be available before the start of </a:t>
            </a:r>
            <a:r>
              <a:rPr lang="en-US" altLang="en-IN">
                <a:latin typeface="Times New Roman" panose="02020603050405020304" charset="0"/>
                <a:cs typeface="Times New Roman" panose="02020603050405020304" charset="0"/>
              </a:rPr>
              <a:t>development</a:t>
            </a:r>
            <a:r>
              <a:rPr lang="en-IN">
                <a:latin typeface="Times New Roman" panose="02020603050405020304" charset="0"/>
                <a:cs typeface="Times New Roman" panose="02020603050405020304" charset="0"/>
              </a:rPr>
              <a:t> phase</a:t>
            </a:r>
            <a:endParaRPr lang="en-IN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charset="0"/>
                <a:cs typeface="Times New Roman" panose="02020603050405020304" charset="0"/>
              </a:rPr>
              <a:t>Infrastructure required to deploy the proposed solution must be made available by WSC team</a:t>
            </a:r>
            <a:endParaRPr lang="en-I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Content Placeholder 5" descr="Assumption-removebg-preview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52195" y="1741170"/>
            <a:ext cx="3038475" cy="3702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-9525" y="325120"/>
            <a:ext cx="12192635" cy="756285"/>
          </a:xfrm>
        </p:spPr>
        <p:txBody>
          <a:bodyPr>
            <a:normAutofit/>
          </a:bodyPr>
          <a:p>
            <a:pPr algn="ctr"/>
            <a:r>
              <a:rPr lang="en-IN" sz="4400" dirty="0">
                <a:latin typeface="Times New Roman" panose="02020603050405020304" charset="0"/>
                <a:cs typeface="Times New Roman" panose="02020603050405020304" charset="0"/>
              </a:rPr>
              <a:t>Engagement Model</a:t>
            </a:r>
            <a:endParaRPr lang="en-IN" sz="4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Freeform 1"/>
          <p:cNvSpPr/>
          <p:nvPr/>
        </p:nvSpPr>
        <p:spPr>
          <a:xfrm>
            <a:off x="7890510" y="3905885"/>
            <a:ext cx="951230" cy="1028700"/>
          </a:xfrm>
          <a:custGeom>
            <a:avLst/>
            <a:gdLst>
              <a:gd name="connsiteX0" fmla="*/ 442978 w 1842676"/>
              <a:gd name="connsiteY0" fmla="*/ 0 h 2038478"/>
              <a:gd name="connsiteX1" fmla="*/ 1842676 w 1842676"/>
              <a:gd name="connsiteY1" fmla="*/ 0 h 2038478"/>
              <a:gd name="connsiteX2" fmla="*/ 1840020 w 1842676"/>
              <a:gd name="connsiteY2" fmla="*/ 105037 h 2038478"/>
              <a:gd name="connsiteX3" fmla="*/ 1165612 w 1842676"/>
              <a:gd name="connsiteY3" fmla="*/ 1841576 h 2038478"/>
              <a:gd name="connsiteX4" fmla="*/ 986656 w 1842676"/>
              <a:gd name="connsiteY4" fmla="*/ 2038478 h 2038478"/>
              <a:gd name="connsiteX5" fmla="*/ 0 w 1842676"/>
              <a:gd name="connsiteY5" fmla="*/ 1047142 h 2038478"/>
              <a:gd name="connsiteX6" fmla="*/ 86467 w 1842676"/>
              <a:gd name="connsiteY6" fmla="*/ 952004 h 2038478"/>
              <a:gd name="connsiteX7" fmla="*/ 437277 w 1842676"/>
              <a:gd name="connsiteY7" fmla="*/ 112895 h 2038478"/>
              <a:gd name="connsiteX8" fmla="*/ 442978 w 1842676"/>
              <a:gd name="connsiteY8" fmla="*/ 0 h 20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676" h="2038478">
                <a:moveTo>
                  <a:pt x="442978" y="0"/>
                </a:moveTo>
                <a:lnTo>
                  <a:pt x="1842676" y="0"/>
                </a:lnTo>
                <a:lnTo>
                  <a:pt x="1840020" y="105037"/>
                </a:lnTo>
                <a:cubicBezTo>
                  <a:pt x="1806659" y="763181"/>
                  <a:pt x="1559077" y="1364807"/>
                  <a:pt x="1165612" y="1841576"/>
                </a:cubicBezTo>
                <a:lnTo>
                  <a:pt x="986656" y="2038478"/>
                </a:lnTo>
                <a:lnTo>
                  <a:pt x="0" y="1047142"/>
                </a:lnTo>
                <a:lnTo>
                  <a:pt x="86467" y="952004"/>
                </a:lnTo>
                <a:cubicBezTo>
                  <a:pt x="278662" y="719117"/>
                  <a:pt x="405080" y="429933"/>
                  <a:pt x="437277" y="112895"/>
                </a:cubicBezTo>
                <a:lnTo>
                  <a:pt x="44297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79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reeform 8"/>
          <p:cNvSpPr/>
          <p:nvPr/>
        </p:nvSpPr>
        <p:spPr>
          <a:xfrm rot="2716301">
            <a:off x="7203440" y="4472940"/>
            <a:ext cx="930275" cy="1052195"/>
          </a:xfrm>
          <a:custGeom>
            <a:avLst/>
            <a:gdLst>
              <a:gd name="connsiteX0" fmla="*/ 442978 w 1842676"/>
              <a:gd name="connsiteY0" fmla="*/ 0 h 2038478"/>
              <a:gd name="connsiteX1" fmla="*/ 1842676 w 1842676"/>
              <a:gd name="connsiteY1" fmla="*/ 0 h 2038478"/>
              <a:gd name="connsiteX2" fmla="*/ 1840020 w 1842676"/>
              <a:gd name="connsiteY2" fmla="*/ 105037 h 2038478"/>
              <a:gd name="connsiteX3" fmla="*/ 1165612 w 1842676"/>
              <a:gd name="connsiteY3" fmla="*/ 1841576 h 2038478"/>
              <a:gd name="connsiteX4" fmla="*/ 986656 w 1842676"/>
              <a:gd name="connsiteY4" fmla="*/ 2038478 h 2038478"/>
              <a:gd name="connsiteX5" fmla="*/ 0 w 1842676"/>
              <a:gd name="connsiteY5" fmla="*/ 1047142 h 2038478"/>
              <a:gd name="connsiteX6" fmla="*/ 86467 w 1842676"/>
              <a:gd name="connsiteY6" fmla="*/ 952004 h 2038478"/>
              <a:gd name="connsiteX7" fmla="*/ 437277 w 1842676"/>
              <a:gd name="connsiteY7" fmla="*/ 112895 h 2038478"/>
              <a:gd name="connsiteX8" fmla="*/ 442978 w 1842676"/>
              <a:gd name="connsiteY8" fmla="*/ 0 h 20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676" h="2038478">
                <a:moveTo>
                  <a:pt x="442978" y="0"/>
                </a:moveTo>
                <a:lnTo>
                  <a:pt x="1842676" y="0"/>
                </a:lnTo>
                <a:lnTo>
                  <a:pt x="1840020" y="105037"/>
                </a:lnTo>
                <a:cubicBezTo>
                  <a:pt x="1806659" y="763181"/>
                  <a:pt x="1559077" y="1364807"/>
                  <a:pt x="1165612" y="1841576"/>
                </a:cubicBezTo>
                <a:lnTo>
                  <a:pt x="986656" y="2038478"/>
                </a:lnTo>
                <a:lnTo>
                  <a:pt x="0" y="1047142"/>
                </a:lnTo>
                <a:lnTo>
                  <a:pt x="86467" y="952004"/>
                </a:lnTo>
                <a:cubicBezTo>
                  <a:pt x="278662" y="719117"/>
                  <a:pt x="405080" y="429933"/>
                  <a:pt x="437277" y="112895"/>
                </a:cubicBezTo>
                <a:lnTo>
                  <a:pt x="44297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76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Freeform 12"/>
          <p:cNvSpPr/>
          <p:nvPr/>
        </p:nvSpPr>
        <p:spPr>
          <a:xfrm rot="5400000">
            <a:off x="6287770" y="4394200"/>
            <a:ext cx="930275" cy="1052195"/>
          </a:xfrm>
          <a:custGeom>
            <a:avLst/>
            <a:gdLst>
              <a:gd name="connsiteX0" fmla="*/ 442978 w 1842676"/>
              <a:gd name="connsiteY0" fmla="*/ 0 h 2038478"/>
              <a:gd name="connsiteX1" fmla="*/ 1842676 w 1842676"/>
              <a:gd name="connsiteY1" fmla="*/ 0 h 2038478"/>
              <a:gd name="connsiteX2" fmla="*/ 1840020 w 1842676"/>
              <a:gd name="connsiteY2" fmla="*/ 105037 h 2038478"/>
              <a:gd name="connsiteX3" fmla="*/ 1165612 w 1842676"/>
              <a:gd name="connsiteY3" fmla="*/ 1841576 h 2038478"/>
              <a:gd name="connsiteX4" fmla="*/ 986656 w 1842676"/>
              <a:gd name="connsiteY4" fmla="*/ 2038478 h 2038478"/>
              <a:gd name="connsiteX5" fmla="*/ 0 w 1842676"/>
              <a:gd name="connsiteY5" fmla="*/ 1047142 h 2038478"/>
              <a:gd name="connsiteX6" fmla="*/ 86467 w 1842676"/>
              <a:gd name="connsiteY6" fmla="*/ 952004 h 2038478"/>
              <a:gd name="connsiteX7" fmla="*/ 437277 w 1842676"/>
              <a:gd name="connsiteY7" fmla="*/ 112895 h 2038478"/>
              <a:gd name="connsiteX8" fmla="*/ 442978 w 1842676"/>
              <a:gd name="connsiteY8" fmla="*/ 0 h 20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676" h="2038478">
                <a:moveTo>
                  <a:pt x="442978" y="0"/>
                </a:moveTo>
                <a:lnTo>
                  <a:pt x="1842676" y="0"/>
                </a:lnTo>
                <a:lnTo>
                  <a:pt x="1840020" y="105037"/>
                </a:lnTo>
                <a:cubicBezTo>
                  <a:pt x="1806659" y="763181"/>
                  <a:pt x="1559077" y="1364807"/>
                  <a:pt x="1165612" y="1841576"/>
                </a:cubicBezTo>
                <a:lnTo>
                  <a:pt x="986656" y="2038478"/>
                </a:lnTo>
                <a:lnTo>
                  <a:pt x="0" y="1047142"/>
                </a:lnTo>
                <a:lnTo>
                  <a:pt x="86467" y="952004"/>
                </a:lnTo>
                <a:cubicBezTo>
                  <a:pt x="278662" y="719117"/>
                  <a:pt x="405080" y="429933"/>
                  <a:pt x="437277" y="112895"/>
                </a:cubicBezTo>
                <a:lnTo>
                  <a:pt x="44297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79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Freeform 16"/>
          <p:cNvSpPr/>
          <p:nvPr/>
        </p:nvSpPr>
        <p:spPr>
          <a:xfrm rot="8084538">
            <a:off x="5696585" y="3716655"/>
            <a:ext cx="930275" cy="1052195"/>
          </a:xfrm>
          <a:custGeom>
            <a:avLst/>
            <a:gdLst>
              <a:gd name="connsiteX0" fmla="*/ 442978 w 1842676"/>
              <a:gd name="connsiteY0" fmla="*/ 0 h 2038478"/>
              <a:gd name="connsiteX1" fmla="*/ 1842676 w 1842676"/>
              <a:gd name="connsiteY1" fmla="*/ 0 h 2038478"/>
              <a:gd name="connsiteX2" fmla="*/ 1840020 w 1842676"/>
              <a:gd name="connsiteY2" fmla="*/ 105037 h 2038478"/>
              <a:gd name="connsiteX3" fmla="*/ 1165612 w 1842676"/>
              <a:gd name="connsiteY3" fmla="*/ 1841576 h 2038478"/>
              <a:gd name="connsiteX4" fmla="*/ 986656 w 1842676"/>
              <a:gd name="connsiteY4" fmla="*/ 2038478 h 2038478"/>
              <a:gd name="connsiteX5" fmla="*/ 0 w 1842676"/>
              <a:gd name="connsiteY5" fmla="*/ 1047142 h 2038478"/>
              <a:gd name="connsiteX6" fmla="*/ 86467 w 1842676"/>
              <a:gd name="connsiteY6" fmla="*/ 952004 h 2038478"/>
              <a:gd name="connsiteX7" fmla="*/ 437277 w 1842676"/>
              <a:gd name="connsiteY7" fmla="*/ 112895 h 2038478"/>
              <a:gd name="connsiteX8" fmla="*/ 442978 w 1842676"/>
              <a:gd name="connsiteY8" fmla="*/ 0 h 20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676" h="2038478">
                <a:moveTo>
                  <a:pt x="442978" y="0"/>
                </a:moveTo>
                <a:lnTo>
                  <a:pt x="1842676" y="0"/>
                </a:lnTo>
                <a:lnTo>
                  <a:pt x="1840020" y="105037"/>
                </a:lnTo>
                <a:cubicBezTo>
                  <a:pt x="1806659" y="763181"/>
                  <a:pt x="1559077" y="1364807"/>
                  <a:pt x="1165612" y="1841576"/>
                </a:cubicBezTo>
                <a:lnTo>
                  <a:pt x="986656" y="2038478"/>
                </a:lnTo>
                <a:lnTo>
                  <a:pt x="0" y="1047142"/>
                </a:lnTo>
                <a:lnTo>
                  <a:pt x="86467" y="952004"/>
                </a:lnTo>
                <a:cubicBezTo>
                  <a:pt x="278662" y="719117"/>
                  <a:pt x="405080" y="429933"/>
                  <a:pt x="437277" y="112895"/>
                </a:cubicBezTo>
                <a:lnTo>
                  <a:pt x="4429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79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Freeform 20"/>
          <p:cNvSpPr/>
          <p:nvPr/>
        </p:nvSpPr>
        <p:spPr>
          <a:xfrm rot="10800000">
            <a:off x="5765165" y="2836545"/>
            <a:ext cx="951230" cy="1028700"/>
          </a:xfrm>
          <a:custGeom>
            <a:avLst/>
            <a:gdLst>
              <a:gd name="connsiteX0" fmla="*/ 442978 w 1842676"/>
              <a:gd name="connsiteY0" fmla="*/ 0 h 2038478"/>
              <a:gd name="connsiteX1" fmla="*/ 1842676 w 1842676"/>
              <a:gd name="connsiteY1" fmla="*/ 0 h 2038478"/>
              <a:gd name="connsiteX2" fmla="*/ 1840020 w 1842676"/>
              <a:gd name="connsiteY2" fmla="*/ 105037 h 2038478"/>
              <a:gd name="connsiteX3" fmla="*/ 1165612 w 1842676"/>
              <a:gd name="connsiteY3" fmla="*/ 1841576 h 2038478"/>
              <a:gd name="connsiteX4" fmla="*/ 986656 w 1842676"/>
              <a:gd name="connsiteY4" fmla="*/ 2038478 h 2038478"/>
              <a:gd name="connsiteX5" fmla="*/ 0 w 1842676"/>
              <a:gd name="connsiteY5" fmla="*/ 1047142 h 2038478"/>
              <a:gd name="connsiteX6" fmla="*/ 86467 w 1842676"/>
              <a:gd name="connsiteY6" fmla="*/ 952004 h 2038478"/>
              <a:gd name="connsiteX7" fmla="*/ 437277 w 1842676"/>
              <a:gd name="connsiteY7" fmla="*/ 112895 h 2038478"/>
              <a:gd name="connsiteX8" fmla="*/ 442978 w 1842676"/>
              <a:gd name="connsiteY8" fmla="*/ 0 h 20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676" h="2038478">
                <a:moveTo>
                  <a:pt x="442978" y="0"/>
                </a:moveTo>
                <a:lnTo>
                  <a:pt x="1842676" y="0"/>
                </a:lnTo>
                <a:lnTo>
                  <a:pt x="1840020" y="105037"/>
                </a:lnTo>
                <a:cubicBezTo>
                  <a:pt x="1806659" y="763181"/>
                  <a:pt x="1559077" y="1364807"/>
                  <a:pt x="1165612" y="1841576"/>
                </a:cubicBezTo>
                <a:lnTo>
                  <a:pt x="986656" y="2038478"/>
                </a:lnTo>
                <a:lnTo>
                  <a:pt x="0" y="1047142"/>
                </a:lnTo>
                <a:lnTo>
                  <a:pt x="86467" y="952004"/>
                </a:lnTo>
                <a:cubicBezTo>
                  <a:pt x="278662" y="719117"/>
                  <a:pt x="405080" y="429933"/>
                  <a:pt x="437277" y="112895"/>
                </a:cubicBezTo>
                <a:lnTo>
                  <a:pt x="4429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79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Freeform 24"/>
          <p:cNvSpPr/>
          <p:nvPr/>
        </p:nvSpPr>
        <p:spPr>
          <a:xfrm rot="13462350">
            <a:off x="6459855" y="2261235"/>
            <a:ext cx="951230" cy="1028700"/>
          </a:xfrm>
          <a:custGeom>
            <a:avLst/>
            <a:gdLst>
              <a:gd name="connsiteX0" fmla="*/ 442978 w 1842676"/>
              <a:gd name="connsiteY0" fmla="*/ 0 h 2038478"/>
              <a:gd name="connsiteX1" fmla="*/ 1842676 w 1842676"/>
              <a:gd name="connsiteY1" fmla="*/ 0 h 2038478"/>
              <a:gd name="connsiteX2" fmla="*/ 1840020 w 1842676"/>
              <a:gd name="connsiteY2" fmla="*/ 105037 h 2038478"/>
              <a:gd name="connsiteX3" fmla="*/ 1165612 w 1842676"/>
              <a:gd name="connsiteY3" fmla="*/ 1841576 h 2038478"/>
              <a:gd name="connsiteX4" fmla="*/ 986656 w 1842676"/>
              <a:gd name="connsiteY4" fmla="*/ 2038478 h 2038478"/>
              <a:gd name="connsiteX5" fmla="*/ 0 w 1842676"/>
              <a:gd name="connsiteY5" fmla="*/ 1047142 h 2038478"/>
              <a:gd name="connsiteX6" fmla="*/ 86467 w 1842676"/>
              <a:gd name="connsiteY6" fmla="*/ 952004 h 2038478"/>
              <a:gd name="connsiteX7" fmla="*/ 437277 w 1842676"/>
              <a:gd name="connsiteY7" fmla="*/ 112895 h 2038478"/>
              <a:gd name="connsiteX8" fmla="*/ 442978 w 1842676"/>
              <a:gd name="connsiteY8" fmla="*/ 0 h 20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676" h="2038478">
                <a:moveTo>
                  <a:pt x="442978" y="0"/>
                </a:moveTo>
                <a:lnTo>
                  <a:pt x="1842676" y="0"/>
                </a:lnTo>
                <a:lnTo>
                  <a:pt x="1840020" y="105037"/>
                </a:lnTo>
                <a:cubicBezTo>
                  <a:pt x="1806659" y="763181"/>
                  <a:pt x="1559077" y="1364807"/>
                  <a:pt x="1165612" y="1841576"/>
                </a:cubicBezTo>
                <a:lnTo>
                  <a:pt x="986656" y="2038478"/>
                </a:lnTo>
                <a:lnTo>
                  <a:pt x="0" y="1047142"/>
                </a:lnTo>
                <a:lnTo>
                  <a:pt x="86467" y="952004"/>
                </a:lnTo>
                <a:cubicBezTo>
                  <a:pt x="278662" y="719117"/>
                  <a:pt x="405080" y="429933"/>
                  <a:pt x="437277" y="112895"/>
                </a:cubicBezTo>
                <a:lnTo>
                  <a:pt x="4429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sz="79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pSp>
        <p:nvGrpSpPr>
          <p:cNvPr id="12" name="Group 11"/>
          <p:cNvGrpSpPr/>
          <p:nvPr/>
        </p:nvGrpSpPr>
        <p:grpSpPr>
          <a:xfrm rot="0" flipH="1">
            <a:off x="7188835" y="2253615"/>
            <a:ext cx="1637030" cy="1612265"/>
            <a:chOff x="4854" y="3360"/>
            <a:chExt cx="2665" cy="2656"/>
          </a:xfrm>
        </p:grpSpPr>
        <p:sp>
          <p:nvSpPr>
            <p:cNvPr id="2" name="Freeform 20"/>
            <p:cNvSpPr/>
            <p:nvPr/>
          </p:nvSpPr>
          <p:spPr>
            <a:xfrm rot="10800000">
              <a:off x="4854" y="4313"/>
              <a:ext cx="1540" cy="1703"/>
            </a:xfrm>
            <a:custGeom>
              <a:avLst/>
              <a:gdLst>
                <a:gd name="connsiteX0" fmla="*/ 442978 w 1842676"/>
                <a:gd name="connsiteY0" fmla="*/ 0 h 2038478"/>
                <a:gd name="connsiteX1" fmla="*/ 1842676 w 1842676"/>
                <a:gd name="connsiteY1" fmla="*/ 0 h 2038478"/>
                <a:gd name="connsiteX2" fmla="*/ 1840020 w 1842676"/>
                <a:gd name="connsiteY2" fmla="*/ 105037 h 2038478"/>
                <a:gd name="connsiteX3" fmla="*/ 1165612 w 1842676"/>
                <a:gd name="connsiteY3" fmla="*/ 1841576 h 2038478"/>
                <a:gd name="connsiteX4" fmla="*/ 986656 w 1842676"/>
                <a:gd name="connsiteY4" fmla="*/ 2038478 h 2038478"/>
                <a:gd name="connsiteX5" fmla="*/ 0 w 1842676"/>
                <a:gd name="connsiteY5" fmla="*/ 1047142 h 2038478"/>
                <a:gd name="connsiteX6" fmla="*/ 86467 w 1842676"/>
                <a:gd name="connsiteY6" fmla="*/ 952004 h 2038478"/>
                <a:gd name="connsiteX7" fmla="*/ 437277 w 1842676"/>
                <a:gd name="connsiteY7" fmla="*/ 112895 h 2038478"/>
                <a:gd name="connsiteX8" fmla="*/ 442978 w 1842676"/>
                <a:gd name="connsiteY8" fmla="*/ 0 h 203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2676" h="2038478">
                  <a:moveTo>
                    <a:pt x="442978" y="0"/>
                  </a:moveTo>
                  <a:lnTo>
                    <a:pt x="1842676" y="0"/>
                  </a:lnTo>
                  <a:lnTo>
                    <a:pt x="1840020" y="105037"/>
                  </a:lnTo>
                  <a:cubicBezTo>
                    <a:pt x="1806659" y="763181"/>
                    <a:pt x="1559077" y="1364807"/>
                    <a:pt x="1165612" y="1841576"/>
                  </a:cubicBezTo>
                  <a:lnTo>
                    <a:pt x="986656" y="2038478"/>
                  </a:lnTo>
                  <a:lnTo>
                    <a:pt x="0" y="1047142"/>
                  </a:lnTo>
                  <a:lnTo>
                    <a:pt x="86467" y="952004"/>
                  </a:lnTo>
                  <a:cubicBezTo>
                    <a:pt x="278662" y="719117"/>
                    <a:pt x="405080" y="429933"/>
                    <a:pt x="437277" y="112895"/>
                  </a:cubicBezTo>
                  <a:lnTo>
                    <a:pt x="442978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79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" name="Freeform 24"/>
            <p:cNvSpPr/>
            <p:nvPr/>
          </p:nvSpPr>
          <p:spPr>
            <a:xfrm rot="13462350">
              <a:off x="5979" y="3360"/>
              <a:ext cx="1540" cy="1703"/>
            </a:xfrm>
            <a:custGeom>
              <a:avLst/>
              <a:gdLst>
                <a:gd name="connsiteX0" fmla="*/ 442978 w 1842676"/>
                <a:gd name="connsiteY0" fmla="*/ 0 h 2038478"/>
                <a:gd name="connsiteX1" fmla="*/ 1842676 w 1842676"/>
                <a:gd name="connsiteY1" fmla="*/ 0 h 2038478"/>
                <a:gd name="connsiteX2" fmla="*/ 1840020 w 1842676"/>
                <a:gd name="connsiteY2" fmla="*/ 105037 h 2038478"/>
                <a:gd name="connsiteX3" fmla="*/ 1165612 w 1842676"/>
                <a:gd name="connsiteY3" fmla="*/ 1841576 h 2038478"/>
                <a:gd name="connsiteX4" fmla="*/ 986656 w 1842676"/>
                <a:gd name="connsiteY4" fmla="*/ 2038478 h 2038478"/>
                <a:gd name="connsiteX5" fmla="*/ 0 w 1842676"/>
                <a:gd name="connsiteY5" fmla="*/ 1047142 h 2038478"/>
                <a:gd name="connsiteX6" fmla="*/ 86467 w 1842676"/>
                <a:gd name="connsiteY6" fmla="*/ 952004 h 2038478"/>
                <a:gd name="connsiteX7" fmla="*/ 437277 w 1842676"/>
                <a:gd name="connsiteY7" fmla="*/ 112895 h 2038478"/>
                <a:gd name="connsiteX8" fmla="*/ 442978 w 1842676"/>
                <a:gd name="connsiteY8" fmla="*/ 0 h 203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2676" h="2038478">
                  <a:moveTo>
                    <a:pt x="442978" y="0"/>
                  </a:moveTo>
                  <a:lnTo>
                    <a:pt x="1842676" y="0"/>
                  </a:lnTo>
                  <a:lnTo>
                    <a:pt x="1840020" y="105037"/>
                  </a:lnTo>
                  <a:cubicBezTo>
                    <a:pt x="1806659" y="763181"/>
                    <a:pt x="1559077" y="1364807"/>
                    <a:pt x="1165612" y="1841576"/>
                  </a:cubicBezTo>
                  <a:lnTo>
                    <a:pt x="986656" y="2038478"/>
                  </a:lnTo>
                  <a:lnTo>
                    <a:pt x="0" y="1047142"/>
                  </a:lnTo>
                  <a:lnTo>
                    <a:pt x="86467" y="952004"/>
                  </a:lnTo>
                  <a:cubicBezTo>
                    <a:pt x="278662" y="719117"/>
                    <a:pt x="405080" y="429933"/>
                    <a:pt x="437277" y="112895"/>
                  </a:cubicBezTo>
                  <a:lnTo>
                    <a:pt x="44297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79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529070" y="2715260"/>
            <a:ext cx="667385" cy="415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sz="900" b="1" dirty="0">
                <a:solidFill>
                  <a:schemeClr val="bg1"/>
                </a:solidFill>
                <a:latin typeface="Times New Roman" panose="02020603050405020304" charset="0"/>
                <a:ea typeface="Cambria" panose="02040503050406030204" pitchFamily="18" charset="0"/>
                <a:cs typeface="Times New Roman" panose="02020603050405020304" charset="0"/>
                <a:sym typeface="+mn-ea"/>
              </a:rPr>
              <a:t>UAT and </a:t>
            </a:r>
            <a:endParaRPr lang="en-US" sz="900" b="1" dirty="0">
              <a:solidFill>
                <a:schemeClr val="bg1"/>
              </a:solidFill>
              <a:latin typeface="Times New Roman" panose="02020603050405020304" charset="0"/>
              <a:ea typeface="Cambria" panose="02040503050406030204" pitchFamily="18" charset="0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sz="900" b="1" dirty="0">
                <a:solidFill>
                  <a:schemeClr val="bg1"/>
                </a:solidFill>
                <a:latin typeface="Times New Roman" panose="02020603050405020304" charset="0"/>
                <a:ea typeface="Cambria" panose="02040503050406030204" pitchFamily="18" charset="0"/>
                <a:cs typeface="Times New Roman" panose="02020603050405020304" charset="0"/>
                <a:sym typeface="+mn-ea"/>
              </a:rPr>
              <a:t>Data loading</a:t>
            </a:r>
            <a:endParaRPr lang="en-US" sz="900" b="1" dirty="0">
              <a:solidFill>
                <a:schemeClr val="bg1"/>
              </a:solidFill>
              <a:latin typeface="Times New Roman" panose="02020603050405020304" charset="0"/>
              <a:ea typeface="Cambria" panose="02040503050406030204" pitchFamily="18" charset="0"/>
              <a:cs typeface="Times New Roman" panose="020206030504050203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16600" y="3342005"/>
            <a:ext cx="75628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sz="800" b="1" dirty="0">
                <a:solidFill>
                  <a:schemeClr val="bg1"/>
                </a:solidFill>
                <a:latin typeface="Times New Roman" panose="02020603050405020304" charset="0"/>
                <a:ea typeface="Cambria" panose="02040503050406030204" pitchFamily="18" charset="0"/>
                <a:cs typeface="Times New Roman" panose="02020603050405020304" charset="0"/>
                <a:sym typeface="+mn-ea"/>
              </a:rPr>
              <a:t>System Implementation</a:t>
            </a:r>
            <a:endParaRPr lang="en-US" sz="800" b="1" dirty="0">
              <a:solidFill>
                <a:schemeClr val="bg1"/>
              </a:solidFill>
              <a:latin typeface="Times New Roman" panose="02020603050405020304" charset="0"/>
              <a:ea typeface="Cambria" panose="02040503050406030204" pitchFamily="18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23585" y="4025265"/>
            <a:ext cx="705485" cy="415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sz="900" b="1" dirty="0">
                <a:solidFill>
                  <a:schemeClr val="bg1"/>
                </a:solidFill>
                <a:latin typeface="Times New Roman" panose="02020603050405020304" charset="0"/>
                <a:ea typeface="Cambria" panose="02040503050406030204" pitchFamily="18" charset="0"/>
                <a:cs typeface="Times New Roman" panose="02020603050405020304" charset="0"/>
                <a:sym typeface="+mn-ea"/>
              </a:rPr>
              <a:t>System Integration Testing</a:t>
            </a:r>
            <a:endParaRPr lang="en-US" sz="900" b="1" dirty="0">
              <a:solidFill>
                <a:schemeClr val="bg1"/>
              </a:solidFill>
              <a:latin typeface="Times New Roman" panose="02020603050405020304" charset="0"/>
              <a:ea typeface="Cambria" panose="02040503050406030204" pitchFamily="18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88735" y="4823460"/>
            <a:ext cx="84010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sz="900" b="1" dirty="0">
                <a:solidFill>
                  <a:schemeClr val="bg1"/>
                </a:solidFill>
                <a:latin typeface="Times New Roman" panose="02020603050405020304" charset="0"/>
                <a:ea typeface="Cambria" panose="02040503050406030204" pitchFamily="18" charset="0"/>
                <a:cs typeface="Times New Roman" panose="02020603050405020304" charset="0"/>
                <a:sym typeface="+mn-ea"/>
              </a:rPr>
              <a:t>Development &amp; configuration</a:t>
            </a:r>
            <a:endParaRPr lang="en-US" sz="900" b="1" dirty="0">
              <a:solidFill>
                <a:schemeClr val="bg1"/>
              </a:solidFill>
              <a:latin typeface="Times New Roman" panose="02020603050405020304" charset="0"/>
              <a:ea typeface="Cambria" panose="02040503050406030204" pitchFamily="18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49490" y="4788535"/>
            <a:ext cx="74422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sz="900" b="1" dirty="0">
                <a:solidFill>
                  <a:schemeClr val="bg1"/>
                </a:solidFill>
                <a:latin typeface="Times New Roman" panose="02020603050405020304" charset="0"/>
                <a:ea typeface="Cambria" panose="02040503050406030204" pitchFamily="18" charset="0"/>
                <a:cs typeface="Times New Roman" panose="02020603050405020304" charset="0"/>
                <a:sym typeface="+mn-ea"/>
              </a:rPr>
              <a:t>System design</a:t>
            </a:r>
            <a:endParaRPr lang="en-US" sz="900" b="1" dirty="0">
              <a:solidFill>
                <a:schemeClr val="bg1"/>
              </a:solidFill>
              <a:latin typeface="Times New Roman" panose="02020603050405020304" charset="0"/>
              <a:ea typeface="Cambria" panose="02040503050406030204" pitchFamily="18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89900" y="4078605"/>
            <a:ext cx="60261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sz="900" b="1" dirty="0">
                <a:solidFill>
                  <a:schemeClr val="bg1"/>
                </a:solidFill>
                <a:latin typeface="Times New Roman" panose="02020603050405020304" charset="0"/>
                <a:ea typeface="Cambria" panose="02040503050406030204" pitchFamily="18" charset="0"/>
                <a:cs typeface="Times New Roman" panose="02020603050405020304" charset="0"/>
                <a:sym typeface="+mn-ea"/>
              </a:rPr>
              <a:t>System Requirement &amp; GAP Analysis</a:t>
            </a:r>
            <a:endParaRPr lang="en-US" sz="900" b="1" dirty="0">
              <a:solidFill>
                <a:schemeClr val="bg1"/>
              </a:solidFill>
              <a:latin typeface="Times New Roman" panose="02020603050405020304" charset="0"/>
              <a:ea typeface="Cambria" panose="02040503050406030204" pitchFamily="18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2" name="TextBox 28"/>
          <p:cNvSpPr txBox="1"/>
          <p:nvPr/>
        </p:nvSpPr>
        <p:spPr>
          <a:xfrm>
            <a:off x="7349490" y="2747010"/>
            <a:ext cx="84201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sz="900" b="1" dirty="0">
                <a:solidFill>
                  <a:schemeClr val="bg1"/>
                </a:solidFill>
                <a:latin typeface="Times New Roman" panose="02020603050405020304" charset="0"/>
                <a:ea typeface="Cambria" panose="02040503050406030204" pitchFamily="18" charset="0"/>
                <a:cs typeface="Times New Roman" panose="02020603050405020304" charset="0"/>
                <a:sym typeface="+mn-ea"/>
              </a:rPr>
              <a:t>Project Kick-off</a:t>
            </a:r>
            <a:endParaRPr lang="en-US" sz="900" b="1" dirty="0">
              <a:solidFill>
                <a:schemeClr val="bg1"/>
              </a:solidFill>
              <a:latin typeface="Times New Roman" panose="02020603050405020304" charset="0"/>
              <a:ea typeface="Cambria" panose="02040503050406030204" pitchFamily="18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6" name="TextBox 28"/>
          <p:cNvSpPr txBox="1"/>
          <p:nvPr/>
        </p:nvSpPr>
        <p:spPr>
          <a:xfrm>
            <a:off x="7982585" y="3352165"/>
            <a:ext cx="84328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sz="800" b="1" dirty="0">
                <a:solidFill>
                  <a:schemeClr val="bg1"/>
                </a:solidFill>
                <a:latin typeface="Times New Roman" panose="02020603050405020304" charset="0"/>
                <a:ea typeface="Cambria" panose="02040503050406030204" pitchFamily="18" charset="0"/>
                <a:cs typeface="Times New Roman" panose="02020603050405020304" charset="0"/>
                <a:sym typeface="+mn-ea"/>
              </a:rPr>
              <a:t>Discovery</a:t>
            </a:r>
            <a:endParaRPr lang="en-US" sz="800" b="1" dirty="0">
              <a:solidFill>
                <a:schemeClr val="bg1"/>
              </a:solidFill>
              <a:latin typeface="Times New Roman" panose="02020603050405020304" charset="0"/>
              <a:ea typeface="Cambria" panose="02040503050406030204" pitchFamily="18" charset="0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Times New Roman" panose="02020603050405020304" charset="0"/>
                <a:ea typeface="Cambria" panose="02040503050406030204" pitchFamily="18" charset="0"/>
                <a:cs typeface="Times New Roman" panose="02020603050405020304" charset="0"/>
                <a:sym typeface="+mn-ea"/>
              </a:rPr>
              <a:t> Phase</a:t>
            </a:r>
            <a:endParaRPr lang="en-US" sz="800" b="1" dirty="0">
              <a:solidFill>
                <a:schemeClr val="bg1"/>
              </a:solidFill>
              <a:latin typeface="Times New Roman" panose="02020603050405020304" charset="0"/>
              <a:ea typeface="Cambria" panose="02040503050406030204" pitchFamily="18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7" name="Text Box 76"/>
          <p:cNvSpPr txBox="1"/>
          <p:nvPr/>
        </p:nvSpPr>
        <p:spPr>
          <a:xfrm>
            <a:off x="8896985" y="4365625"/>
            <a:ext cx="9442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9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Business Analyst, Project Manager, </a:t>
            </a:r>
            <a:endParaRPr lang="en-US" sz="9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9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Team Lead</a:t>
            </a:r>
            <a:endParaRPr lang="en-US" sz="9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8" name="Text Box 77"/>
          <p:cNvSpPr txBox="1"/>
          <p:nvPr/>
        </p:nvSpPr>
        <p:spPr>
          <a:xfrm>
            <a:off x="9814560" y="4357370"/>
            <a:ext cx="8997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9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WSC</a:t>
            </a:r>
            <a:endParaRPr lang="en-US" sz="9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9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Stakeholders</a:t>
            </a:r>
            <a:endParaRPr lang="en-US" sz="9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6" name="Text Box 85"/>
          <p:cNvSpPr txBox="1"/>
          <p:nvPr/>
        </p:nvSpPr>
        <p:spPr>
          <a:xfrm>
            <a:off x="7933055" y="5543550"/>
            <a:ext cx="1059180" cy="50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9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Team Lead,</a:t>
            </a:r>
            <a:endParaRPr lang="en-US" sz="9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9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Development Team</a:t>
            </a:r>
            <a:endParaRPr lang="en-US" sz="9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01" name="Straight Connector 100"/>
          <p:cNvCxnSpPr>
            <a:stCxn id="100" idx="0"/>
            <a:endCxn id="100" idx="2"/>
          </p:cNvCxnSpPr>
          <p:nvPr/>
        </p:nvCxnSpPr>
        <p:spPr>
          <a:xfrm>
            <a:off x="4863465" y="3950970"/>
            <a:ext cx="0" cy="1019175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" name="Text Box 101"/>
          <p:cNvSpPr txBox="1"/>
          <p:nvPr/>
        </p:nvSpPr>
        <p:spPr>
          <a:xfrm>
            <a:off x="4051300" y="4029075"/>
            <a:ext cx="794385" cy="22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900" b="1">
                <a:solidFill>
                  <a:schemeClr val="bg1"/>
                </a:solidFill>
              </a:rPr>
              <a:t>SOUL</a:t>
            </a:r>
            <a:endParaRPr lang="en-US" sz="900" b="1">
              <a:solidFill>
                <a:schemeClr val="bg1"/>
              </a:solidFill>
            </a:endParaRPr>
          </a:p>
        </p:txBody>
      </p:sp>
      <p:sp>
        <p:nvSpPr>
          <p:cNvPr id="103" name="Text Box 102"/>
          <p:cNvSpPr txBox="1"/>
          <p:nvPr/>
        </p:nvSpPr>
        <p:spPr>
          <a:xfrm>
            <a:off x="4899025" y="4012565"/>
            <a:ext cx="794385" cy="22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9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WSC</a:t>
            </a:r>
            <a:endParaRPr lang="en-US" sz="9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4" name="Text Box 103"/>
          <p:cNvSpPr txBox="1"/>
          <p:nvPr/>
        </p:nvSpPr>
        <p:spPr>
          <a:xfrm>
            <a:off x="3980815" y="4365625"/>
            <a:ext cx="899795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900">
                <a:solidFill>
                  <a:schemeClr val="bg1"/>
                </a:solidFill>
              </a:rPr>
              <a:t>Business Analyst,</a:t>
            </a:r>
            <a:endParaRPr lang="en-US" sz="900">
              <a:solidFill>
                <a:schemeClr val="bg1"/>
              </a:solidFill>
            </a:endParaRPr>
          </a:p>
          <a:p>
            <a:pPr algn="ctr"/>
            <a:r>
              <a:rPr lang="en-US" sz="900">
                <a:solidFill>
                  <a:schemeClr val="bg1"/>
                </a:solidFill>
              </a:rPr>
              <a:t>Team Lead</a:t>
            </a: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05" name="Text Box 104"/>
          <p:cNvSpPr txBox="1"/>
          <p:nvPr/>
        </p:nvSpPr>
        <p:spPr>
          <a:xfrm>
            <a:off x="4872355" y="4357370"/>
            <a:ext cx="8997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9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WSC</a:t>
            </a:r>
            <a:endParaRPr lang="en-US" sz="9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9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Stakeholders</a:t>
            </a:r>
            <a:endParaRPr lang="en-US" sz="9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3963035" y="4262120"/>
            <a:ext cx="1800860" cy="1778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 rot="0">
            <a:off x="7880350" y="1472565"/>
            <a:ext cx="1809115" cy="1019175"/>
            <a:chOff x="2613" y="2312"/>
            <a:chExt cx="2929" cy="1687"/>
          </a:xfrm>
          <a:solidFill>
            <a:schemeClr val="tx2"/>
          </a:solidFill>
        </p:grpSpPr>
        <p:grpSp>
          <p:nvGrpSpPr>
            <p:cNvPr id="19" name="Group 18"/>
            <p:cNvGrpSpPr/>
            <p:nvPr/>
          </p:nvGrpSpPr>
          <p:grpSpPr>
            <a:xfrm>
              <a:off x="2628" y="2312"/>
              <a:ext cx="2914" cy="1687"/>
              <a:chOff x="2628" y="2312"/>
              <a:chExt cx="2914" cy="1687"/>
            </a:xfrm>
            <a:grpFill/>
          </p:grpSpPr>
          <p:sp>
            <p:nvSpPr>
              <p:cNvPr id="21" name="Rounded Rectangle 20"/>
              <p:cNvSpPr/>
              <p:nvPr/>
            </p:nvSpPr>
            <p:spPr>
              <a:xfrm>
                <a:off x="2628" y="2312"/>
                <a:ext cx="2886" cy="1687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22" name="Straight Connector 21"/>
              <p:cNvCxnSpPr>
                <a:stCxn id="21" idx="0"/>
                <a:endCxn id="21" idx="2"/>
              </p:cNvCxnSpPr>
              <p:nvPr/>
            </p:nvCxnSpPr>
            <p:spPr>
              <a:xfrm>
                <a:off x="4071" y="2312"/>
                <a:ext cx="0" cy="1687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4" name="Text Box 23"/>
              <p:cNvSpPr txBox="1"/>
              <p:nvPr/>
            </p:nvSpPr>
            <p:spPr>
              <a:xfrm>
                <a:off x="2756" y="2442"/>
                <a:ext cx="1286" cy="4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SOUL</a:t>
                </a:r>
                <a:endParaRPr lang="en-US" sz="1200" b="1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5" name="Text Box 24"/>
              <p:cNvSpPr txBox="1"/>
              <p:nvPr/>
            </p:nvSpPr>
            <p:spPr>
              <a:xfrm>
                <a:off x="4128" y="2414"/>
                <a:ext cx="1286" cy="4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WSC</a:t>
                </a:r>
                <a:endParaRPr lang="en-US" sz="1200" b="1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7" name="Text Box 26"/>
              <p:cNvSpPr txBox="1"/>
              <p:nvPr/>
            </p:nvSpPr>
            <p:spPr>
              <a:xfrm>
                <a:off x="2642" y="3152"/>
                <a:ext cx="1457" cy="4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p>
                <a:pPr algn="ctr"/>
                <a:r>
                  <a:rPr lang="en-US" sz="1000" b="1">
                    <a:solidFill>
                      <a:schemeClr val="bg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Management</a:t>
                </a:r>
                <a:endParaRPr lang="en-US" sz="1000" b="1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8" name="Text Box 27"/>
              <p:cNvSpPr txBox="1"/>
              <p:nvPr/>
            </p:nvSpPr>
            <p:spPr>
              <a:xfrm>
                <a:off x="4085" y="3138"/>
                <a:ext cx="1457" cy="4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p>
                <a:pPr algn="ctr"/>
                <a:r>
                  <a:rPr lang="en-US" sz="1000" b="1">
                    <a:solidFill>
                      <a:schemeClr val="bg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Management</a:t>
                </a:r>
                <a:endParaRPr lang="en-US" sz="1000" b="1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</p:grpSp>
        <p:cxnSp>
          <p:nvCxnSpPr>
            <p:cNvPr id="30" name="Straight Connector 29"/>
            <p:cNvCxnSpPr/>
            <p:nvPr/>
          </p:nvCxnSpPr>
          <p:spPr>
            <a:xfrm flipV="1">
              <a:off x="2613" y="2827"/>
              <a:ext cx="2915" cy="29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4" name="Rounded Rectangle 33"/>
          <p:cNvSpPr/>
          <p:nvPr/>
        </p:nvSpPr>
        <p:spPr>
          <a:xfrm>
            <a:off x="8863965" y="2705100"/>
            <a:ext cx="1783080" cy="101917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35" name="Straight Connector 34"/>
          <p:cNvCxnSpPr>
            <a:stCxn id="34" idx="0"/>
            <a:endCxn id="34" idx="2"/>
          </p:cNvCxnSpPr>
          <p:nvPr/>
        </p:nvCxnSpPr>
        <p:spPr>
          <a:xfrm>
            <a:off x="9755505" y="2705100"/>
            <a:ext cx="0" cy="1019175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Text Box 36"/>
          <p:cNvSpPr txBox="1"/>
          <p:nvPr/>
        </p:nvSpPr>
        <p:spPr>
          <a:xfrm>
            <a:off x="8943340" y="2783840"/>
            <a:ext cx="794385" cy="275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SOUL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9791065" y="2766695"/>
            <a:ext cx="794385" cy="2755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WSC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8795385" y="3150235"/>
            <a:ext cx="105410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PM, TL, DT</a:t>
            </a:r>
            <a:endParaRPr lang="en-IN" alt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9764395" y="3159760"/>
            <a:ext cx="899795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SME</a:t>
            </a:r>
            <a:r>
              <a:rPr lang="en-US" altLang="en-IN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’s</a:t>
            </a:r>
            <a:endParaRPr lang="en-US" altLang="en-IN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8855075" y="3016250"/>
            <a:ext cx="1800860" cy="1778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8891270" y="4027805"/>
            <a:ext cx="1783080" cy="1019175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45" name="Straight Connector 44"/>
          <p:cNvCxnSpPr>
            <a:stCxn id="42" idx="0"/>
            <a:endCxn id="42" idx="2"/>
          </p:cNvCxnSpPr>
          <p:nvPr/>
        </p:nvCxnSpPr>
        <p:spPr>
          <a:xfrm>
            <a:off x="9782810" y="4027805"/>
            <a:ext cx="0" cy="1019175"/>
          </a:xfrm>
          <a:prstGeom prst="line">
            <a:avLst/>
          </a:prstGeom>
          <a:solidFill>
            <a:schemeClr val="accent3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7" name="Text Box 46"/>
          <p:cNvSpPr txBox="1"/>
          <p:nvPr/>
        </p:nvSpPr>
        <p:spPr>
          <a:xfrm>
            <a:off x="8970645" y="4106545"/>
            <a:ext cx="794385" cy="27559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SOUL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9817735" y="4089400"/>
            <a:ext cx="794385" cy="27559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WSC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3" name="Text Box 52"/>
          <p:cNvSpPr txBox="1"/>
          <p:nvPr/>
        </p:nvSpPr>
        <p:spPr>
          <a:xfrm>
            <a:off x="8826500" y="4483735"/>
            <a:ext cx="1002030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BA</a:t>
            </a:r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IN" alt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PM, TL 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9791700" y="4495800"/>
            <a:ext cx="89979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SME’s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8882380" y="4338955"/>
            <a:ext cx="1800860" cy="17780"/>
          </a:xfrm>
          <a:prstGeom prst="line">
            <a:avLst/>
          </a:prstGeom>
          <a:solidFill>
            <a:schemeClr val="accent3"/>
          </a:solidFill>
          <a:ln>
            <a:solidFill>
              <a:schemeClr val="bg1"/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8007985" y="5240655"/>
            <a:ext cx="1783080" cy="1019175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7" name="Straight Connector 56"/>
          <p:cNvCxnSpPr>
            <a:stCxn id="56" idx="0"/>
            <a:endCxn id="56" idx="2"/>
          </p:cNvCxnSpPr>
          <p:nvPr/>
        </p:nvCxnSpPr>
        <p:spPr>
          <a:xfrm>
            <a:off x="8899525" y="5240655"/>
            <a:ext cx="0" cy="1019175"/>
          </a:xfrm>
          <a:prstGeom prst="line">
            <a:avLst/>
          </a:prstGeom>
          <a:solidFill>
            <a:schemeClr val="accent4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8" name="Text Box 57"/>
          <p:cNvSpPr txBox="1"/>
          <p:nvPr/>
        </p:nvSpPr>
        <p:spPr>
          <a:xfrm>
            <a:off x="8148955" y="5319395"/>
            <a:ext cx="79438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SOUL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9" name="Text Box 58"/>
          <p:cNvSpPr txBox="1"/>
          <p:nvPr/>
        </p:nvSpPr>
        <p:spPr>
          <a:xfrm>
            <a:off x="8996045" y="5302250"/>
            <a:ext cx="79438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WSC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1" name="Text Box 60"/>
          <p:cNvSpPr txBox="1"/>
          <p:nvPr/>
        </p:nvSpPr>
        <p:spPr>
          <a:xfrm>
            <a:off x="7965440" y="5689600"/>
            <a:ext cx="1059180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TL, DT</a:t>
            </a:r>
            <a:endParaRPr lang="en-IN" alt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1" name="Text Box 70"/>
          <p:cNvSpPr txBox="1"/>
          <p:nvPr/>
        </p:nvSpPr>
        <p:spPr>
          <a:xfrm>
            <a:off x="8899525" y="5697855"/>
            <a:ext cx="89217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Team</a:t>
            </a:r>
            <a:endParaRPr lang="en-IN" alt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8060690" y="5551805"/>
            <a:ext cx="1800860" cy="17780"/>
          </a:xfrm>
          <a:prstGeom prst="line">
            <a:avLst/>
          </a:prstGeom>
          <a:solidFill>
            <a:schemeClr val="accent4"/>
          </a:solidFill>
          <a:ln>
            <a:solidFill>
              <a:schemeClr val="bg1"/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>
            <a:off x="4916170" y="5240655"/>
            <a:ext cx="1783080" cy="101917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98" name="Straight Connector 97"/>
          <p:cNvCxnSpPr>
            <a:stCxn id="81" idx="0"/>
            <a:endCxn id="81" idx="2"/>
          </p:cNvCxnSpPr>
          <p:nvPr/>
        </p:nvCxnSpPr>
        <p:spPr>
          <a:xfrm>
            <a:off x="5807710" y="5240655"/>
            <a:ext cx="0" cy="1019175"/>
          </a:xfrm>
          <a:prstGeom prst="line">
            <a:avLst/>
          </a:prstGeom>
          <a:solidFill>
            <a:schemeClr val="accent4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4994910" y="5319395"/>
            <a:ext cx="794385" cy="27559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SOUL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7" name="Text Box 106"/>
          <p:cNvSpPr txBox="1"/>
          <p:nvPr/>
        </p:nvSpPr>
        <p:spPr>
          <a:xfrm>
            <a:off x="5842635" y="5302250"/>
            <a:ext cx="794385" cy="27559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WSC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8" name="Text Box 107"/>
          <p:cNvSpPr txBox="1"/>
          <p:nvPr/>
        </p:nvSpPr>
        <p:spPr>
          <a:xfrm>
            <a:off x="4835525" y="5742305"/>
            <a:ext cx="100520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DT, SA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6" name="Text Box 115"/>
          <p:cNvSpPr txBox="1"/>
          <p:nvPr/>
        </p:nvSpPr>
        <p:spPr>
          <a:xfrm>
            <a:off x="5815965" y="5748655"/>
            <a:ext cx="89979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Team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4892040" y="5610860"/>
            <a:ext cx="1800860" cy="17780"/>
          </a:xfrm>
          <a:prstGeom prst="line">
            <a:avLst/>
          </a:prstGeom>
          <a:solidFill>
            <a:schemeClr val="accent4"/>
          </a:solidFill>
          <a:ln>
            <a:solidFill>
              <a:schemeClr val="bg1"/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5" name="Rounded Rectangle 124"/>
          <p:cNvSpPr/>
          <p:nvPr/>
        </p:nvSpPr>
        <p:spPr>
          <a:xfrm>
            <a:off x="3912870" y="4006215"/>
            <a:ext cx="1783080" cy="101917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26" name="Straight Connector 125"/>
          <p:cNvCxnSpPr>
            <a:stCxn id="125" idx="0"/>
            <a:endCxn id="125" idx="2"/>
          </p:cNvCxnSpPr>
          <p:nvPr/>
        </p:nvCxnSpPr>
        <p:spPr>
          <a:xfrm>
            <a:off x="4804410" y="4006215"/>
            <a:ext cx="0" cy="1019175"/>
          </a:xfrm>
          <a:prstGeom prst="line">
            <a:avLst/>
          </a:prstGeom>
          <a:solidFill>
            <a:schemeClr val="accent6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7" name="Text Box 126"/>
          <p:cNvSpPr txBox="1"/>
          <p:nvPr/>
        </p:nvSpPr>
        <p:spPr>
          <a:xfrm>
            <a:off x="3991610" y="4084955"/>
            <a:ext cx="794385" cy="27559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SOUL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8" name="Text Box 127"/>
          <p:cNvSpPr txBox="1"/>
          <p:nvPr/>
        </p:nvSpPr>
        <p:spPr>
          <a:xfrm>
            <a:off x="4839335" y="4067810"/>
            <a:ext cx="794385" cy="27559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WSC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9" name="Text Box 128"/>
          <p:cNvSpPr txBox="1"/>
          <p:nvPr/>
        </p:nvSpPr>
        <p:spPr>
          <a:xfrm>
            <a:off x="3921760" y="4421505"/>
            <a:ext cx="89979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BA, TL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0" name="Text Box 129"/>
          <p:cNvSpPr txBox="1"/>
          <p:nvPr/>
        </p:nvSpPr>
        <p:spPr>
          <a:xfrm>
            <a:off x="4812665" y="4463415"/>
            <a:ext cx="89979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Team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 flipV="1">
            <a:off x="3903345" y="4337685"/>
            <a:ext cx="1800860" cy="17780"/>
          </a:xfrm>
          <a:prstGeom prst="line">
            <a:avLst/>
          </a:prstGeom>
          <a:solidFill>
            <a:schemeClr val="accent6"/>
          </a:solidFill>
          <a:ln>
            <a:solidFill>
              <a:schemeClr val="bg1"/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2" name="Rounded Rectangle 131"/>
          <p:cNvSpPr/>
          <p:nvPr/>
        </p:nvSpPr>
        <p:spPr>
          <a:xfrm>
            <a:off x="3903345" y="2625725"/>
            <a:ext cx="1783080" cy="1019175"/>
          </a:xfrm>
          <a:prstGeom prst="roundRect">
            <a:avLst/>
          </a:prstGeom>
          <a:solidFill>
            <a:schemeClr val="accent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33" name="Straight Connector 132"/>
          <p:cNvCxnSpPr>
            <a:stCxn id="132" idx="0"/>
            <a:endCxn id="132" idx="2"/>
          </p:cNvCxnSpPr>
          <p:nvPr/>
        </p:nvCxnSpPr>
        <p:spPr>
          <a:xfrm>
            <a:off x="4794885" y="2625725"/>
            <a:ext cx="0" cy="1019175"/>
          </a:xfrm>
          <a:prstGeom prst="lin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4" name="Text Box 133"/>
          <p:cNvSpPr txBox="1"/>
          <p:nvPr/>
        </p:nvSpPr>
        <p:spPr>
          <a:xfrm>
            <a:off x="3886200" y="2704465"/>
            <a:ext cx="79438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5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SOUL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5" name="Text Box 134"/>
          <p:cNvSpPr txBox="1"/>
          <p:nvPr/>
        </p:nvSpPr>
        <p:spPr>
          <a:xfrm>
            <a:off x="4733925" y="2687320"/>
            <a:ext cx="79438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5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WSC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6" name="Text Box 135"/>
          <p:cNvSpPr txBox="1"/>
          <p:nvPr/>
        </p:nvSpPr>
        <p:spPr>
          <a:xfrm>
            <a:off x="3859530" y="3094990"/>
            <a:ext cx="1005840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IN" alt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SA, PM, TL</a:t>
            </a:r>
            <a:endParaRPr lang="en-IN" alt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7" name="Text Box 136"/>
          <p:cNvSpPr txBox="1"/>
          <p:nvPr/>
        </p:nvSpPr>
        <p:spPr>
          <a:xfrm>
            <a:off x="4811395" y="3103880"/>
            <a:ext cx="78549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Team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 flipV="1">
            <a:off x="3797935" y="2936875"/>
            <a:ext cx="1800860" cy="17780"/>
          </a:xfrm>
          <a:prstGeom prst="lin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9" name="Rounded Rectangle 138"/>
          <p:cNvSpPr/>
          <p:nvPr/>
        </p:nvSpPr>
        <p:spPr>
          <a:xfrm>
            <a:off x="4942205" y="1472565"/>
            <a:ext cx="1783080" cy="101917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40" name="Straight Connector 139"/>
          <p:cNvCxnSpPr>
            <a:stCxn id="139" idx="0"/>
            <a:endCxn id="139" idx="2"/>
          </p:cNvCxnSpPr>
          <p:nvPr/>
        </p:nvCxnSpPr>
        <p:spPr>
          <a:xfrm>
            <a:off x="5833745" y="1472565"/>
            <a:ext cx="0" cy="1019175"/>
          </a:xfrm>
          <a:prstGeom prst="line">
            <a:avLst/>
          </a:prstGeom>
          <a:solidFill>
            <a:schemeClr val="tx2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1" name="Text Box 140"/>
          <p:cNvSpPr txBox="1"/>
          <p:nvPr/>
        </p:nvSpPr>
        <p:spPr>
          <a:xfrm>
            <a:off x="5020945" y="1551305"/>
            <a:ext cx="794385" cy="2755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SOUL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2" name="Text Box 141"/>
          <p:cNvSpPr txBox="1"/>
          <p:nvPr/>
        </p:nvSpPr>
        <p:spPr>
          <a:xfrm>
            <a:off x="5868670" y="1534160"/>
            <a:ext cx="794385" cy="2755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WSC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3" name="Text Box 142"/>
          <p:cNvSpPr txBox="1"/>
          <p:nvPr/>
        </p:nvSpPr>
        <p:spPr>
          <a:xfrm>
            <a:off x="4950460" y="1948815"/>
            <a:ext cx="89979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TL, BA</a:t>
            </a:r>
            <a:endParaRPr lang="en-IN" alt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4" name="Text Box 143"/>
          <p:cNvSpPr txBox="1"/>
          <p:nvPr/>
        </p:nvSpPr>
        <p:spPr>
          <a:xfrm>
            <a:off x="5842000" y="1950085"/>
            <a:ext cx="89979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End Users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 flipV="1">
            <a:off x="4932680" y="1783715"/>
            <a:ext cx="1800860" cy="17780"/>
          </a:xfrm>
          <a:prstGeom prst="line">
            <a:avLst/>
          </a:prstGeom>
          <a:solidFill>
            <a:schemeClr val="tx2"/>
          </a:solidFill>
          <a:ln>
            <a:solidFill>
              <a:schemeClr val="bg1"/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/>
          <p:nvPr/>
        </p:nvGraphicFramePr>
        <p:xfrm>
          <a:off x="379095" y="2625090"/>
          <a:ext cx="2859405" cy="242252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21790"/>
                <a:gridCol w="1237615"/>
              </a:tblGrid>
              <a:tr h="4845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Team Lead</a:t>
                      </a:r>
                      <a:endParaRPr 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TL</a:t>
                      </a:r>
                      <a:endParaRPr lang="en-US" sz="1200"/>
                    </a:p>
                  </a:txBody>
                  <a:tcPr marL="12700" marR="12700" marT="12700" vert="horz" anchor="ctr" anchorCtr="0"/>
                </a:tc>
              </a:tr>
              <a:tr h="4845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Business Analyst</a:t>
                      </a:r>
                      <a:endParaRPr 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BA</a:t>
                      </a:r>
                      <a:endParaRPr lang="en-US" sz="1200"/>
                    </a:p>
                  </a:txBody>
                  <a:tcPr marL="12700" marR="12700" marT="12700" vert="horz" anchor="ctr" anchorCtr="0"/>
                </a:tc>
              </a:tr>
              <a:tr h="4845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System Administrator</a:t>
                      </a:r>
                      <a:endParaRPr 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SA</a:t>
                      </a:r>
                      <a:endParaRPr lang="en-US" sz="1200"/>
                    </a:p>
                  </a:txBody>
                  <a:tcPr marL="12700" marR="12700" marT="12700" vert="horz" anchor="ctr" anchorCtr="0"/>
                </a:tc>
              </a:tr>
              <a:tr h="4845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Project Manager</a:t>
                      </a:r>
                      <a:endParaRPr 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PM</a:t>
                      </a:r>
                      <a:endParaRPr lang="en-US" sz="1200"/>
                    </a:p>
                  </a:txBody>
                  <a:tcPr marL="12700" marR="12700" marT="12700" vert="horz" anchor="ctr" anchorCtr="0"/>
                </a:tc>
              </a:tr>
              <a:tr h="4845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Development Team</a:t>
                      </a:r>
                      <a:endParaRPr lang="en-US" sz="12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/>
                        <a:t>DT</a:t>
                      </a:r>
                      <a:endParaRPr lang="en-US" sz="1200"/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330835"/>
            <a:ext cx="12192000" cy="895985"/>
          </a:xfrm>
        </p:spPr>
        <p:txBody>
          <a:bodyPr>
            <a:normAutofit/>
          </a:bodyPr>
          <a:p>
            <a:r>
              <a:rPr lang="en-IN" sz="4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Execution Methodology</a:t>
            </a:r>
            <a:endParaRPr lang="en-US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836930" y="2103755"/>
            <a:ext cx="8458835" cy="3008630"/>
            <a:chOff x="297035" y="1551518"/>
            <a:chExt cx="9841559" cy="3754964"/>
          </a:xfrm>
        </p:grpSpPr>
        <p:grpSp>
          <p:nvGrpSpPr>
            <p:cNvPr id="57" name="Group 56"/>
            <p:cNvGrpSpPr/>
            <p:nvPr/>
          </p:nvGrpSpPr>
          <p:grpSpPr>
            <a:xfrm>
              <a:off x="297035" y="1551518"/>
              <a:ext cx="9841559" cy="3754964"/>
              <a:chOff x="421618" y="1551518"/>
              <a:chExt cx="9841559" cy="375496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21618" y="1551518"/>
                <a:ext cx="1813704" cy="3754964"/>
                <a:chOff x="817885" y="1239544"/>
                <a:chExt cx="1813704" cy="3754964"/>
              </a:xfrm>
            </p:grpSpPr>
            <p:sp>
              <p:nvSpPr>
                <p:cNvPr id="8" name="Rectangle 6"/>
                <p:cNvSpPr/>
                <p:nvPr/>
              </p:nvSpPr>
              <p:spPr>
                <a:xfrm>
                  <a:off x="817885" y="1578333"/>
                  <a:ext cx="1813054" cy="34161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032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p>
                  <a:pPr algn="ctr"/>
                  <a:endParaRPr lang="en-US" sz="1350"/>
                </a:p>
              </p:txBody>
            </p:sp>
            <p:grpSp>
              <p:nvGrpSpPr>
                <p:cNvPr id="9" name="Group 8"/>
                <p:cNvGrpSpPr/>
                <p:nvPr/>
              </p:nvGrpSpPr>
              <p:grpSpPr>
                <a:xfrm>
                  <a:off x="817885" y="1239544"/>
                  <a:ext cx="1813054" cy="854338"/>
                  <a:chOff x="887969" y="1490065"/>
                  <a:chExt cx="6152658" cy="854338"/>
                </a:xfrm>
              </p:grpSpPr>
              <p:sp>
                <p:nvSpPr>
                  <p:cNvPr id="10" name="Rectangle: Diagonal Corners Rounded 4"/>
                  <p:cNvSpPr/>
                  <p:nvPr/>
                </p:nvSpPr>
                <p:spPr>
                  <a:xfrm>
                    <a:off x="887969" y="1549336"/>
                    <a:ext cx="6152658" cy="564423"/>
                  </a:xfrm>
                  <a:prstGeom prst="round2Diag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noAutofit/>
                  </a:bodyPr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3" name="Rectangle: Diagonal Corners Rounded 3"/>
                  <p:cNvSpPr/>
                  <p:nvPr/>
                </p:nvSpPr>
                <p:spPr>
                  <a:xfrm>
                    <a:off x="1732876" y="1490065"/>
                    <a:ext cx="5307622" cy="854338"/>
                  </a:xfrm>
                  <a:prstGeom prst="round2DiagRect">
                    <a:avLst>
                      <a:gd name="adj1" fmla="val 50000"/>
                      <a:gd name="adj2" fmla="val 0"/>
                    </a:avLst>
                  </a:prstGeom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  <a:tileRect/>
                  </a:gradFill>
                  <a:ln w="285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noAutofit/>
                  </a:bodyPr>
                  <a:p>
                    <a:pPr algn="ctr"/>
                    <a:endParaRPr lang="en-US" sz="1500">
                      <a:solidFill>
                        <a:schemeClr val="accent1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846993" y="1401109"/>
                  <a:ext cx="1784596" cy="3526378"/>
                  <a:chOff x="151329" y="3293655"/>
                  <a:chExt cx="2204261" cy="3526378"/>
                </a:xfrm>
              </p:grpSpPr>
              <p:sp>
                <p:nvSpPr>
                  <p:cNvPr id="16" name="TextBox 7"/>
                  <p:cNvSpPr txBox="1"/>
                  <p:nvPr/>
                </p:nvSpPr>
                <p:spPr>
                  <a:xfrm>
                    <a:off x="151329" y="4341752"/>
                    <a:ext cx="2204261" cy="24782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marL="171450" lvl="0" indent="-171450" algn="l">
                      <a:buFont typeface="Arial" panose="020B0604020202020204" pitchFamily="34" charset="0"/>
                      <a:buChar char="•"/>
                    </a:pPr>
                    <a:r>
                      <a:rPr lang="en-IN" altLang="en-US" sz="1200" dirty="0">
                        <a:latin typeface="Georgia Pro Light" panose="02040302050405020303" pitchFamily="18" charset="0"/>
                      </a:rPr>
                      <a:t>Installation of base version of application.</a:t>
                    </a:r>
                    <a:endParaRPr lang="en-IN" altLang="en-US" sz="1200" dirty="0">
                      <a:latin typeface="Georgia Pro Light" panose="02040302050405020303" pitchFamily="18" charset="0"/>
                    </a:endParaRPr>
                  </a:p>
                  <a:p>
                    <a:pPr marL="171450" lvl="0" indent="-171450" algn="l">
                      <a:buFont typeface="Arial" panose="020B0604020202020204" pitchFamily="34" charset="0"/>
                      <a:buChar char="•"/>
                    </a:pPr>
                    <a:r>
                      <a:rPr lang="en-IN" altLang="en-US" sz="1200" dirty="0">
                        <a:latin typeface="Georgia Pro Light" panose="02040302050405020303" pitchFamily="18" charset="0"/>
                      </a:rPr>
                      <a:t>Install &amp; give access to WSC Users</a:t>
                    </a:r>
                    <a:endParaRPr lang="en-IN" altLang="en-US" sz="1200" dirty="0">
                      <a:latin typeface="Georgia Pro Light" panose="02040302050405020303" pitchFamily="18" charset="0"/>
                    </a:endParaRPr>
                  </a:p>
                  <a:p>
                    <a:pPr marL="171450" lvl="0" indent="-171450" algn="l">
                      <a:buFont typeface="Arial" panose="020B0604020202020204" pitchFamily="34" charset="0"/>
                      <a:buChar char="•"/>
                    </a:pPr>
                    <a:endParaRPr lang="en-IN" altLang="en-US" sz="1200" dirty="0">
                      <a:latin typeface="Georgia Pro Light" panose="02040302050405020303" pitchFamily="18" charset="0"/>
                    </a:endParaRPr>
                  </a:p>
                  <a:p>
                    <a:pPr marL="171450" lvl="0" indent="-171450" algn="l">
                      <a:buFont typeface="Arial" panose="020B0604020202020204" pitchFamily="34" charset="0"/>
                      <a:buChar char="•"/>
                    </a:pPr>
                    <a:endParaRPr lang="en-IN" altLang="en-US" sz="1200" dirty="0">
                      <a:latin typeface="Georgia Pro Light" panose="02040302050405020303" pitchFamily="18" charset="0"/>
                    </a:endParaRPr>
                  </a:p>
                  <a:p>
                    <a:pPr lvl="0" indent="0" algn="ctr">
                      <a:buFont typeface="Arial" panose="020B0604020202020204" pitchFamily="34" charset="0"/>
                      <a:buNone/>
                    </a:pPr>
                    <a:endParaRPr lang="en-IN" altLang="en-US" sz="1200" dirty="0">
                      <a:latin typeface="Georgia Pro Light" panose="02040302050405020303" pitchFamily="18" charset="0"/>
                    </a:endParaRPr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350993" y="3293655"/>
                    <a:ext cx="2003874" cy="60035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lvl="0" algn="ctr"/>
                    <a:r>
                      <a:rPr lang="en-IN" altLang="en-US" sz="115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Georgia" panose="02040502050405020303" charset="0"/>
                      </a:rPr>
                      <a:t>Kick off Planning</a:t>
                    </a:r>
                    <a:endParaRPr lang="en-IN" altLang="en-US" sz="1150" b="1" dirty="0">
                      <a:solidFill>
                        <a:schemeClr val="accent1">
                          <a:lumMod val="75000"/>
                        </a:schemeClr>
                      </a:solidFill>
                      <a:latin typeface="Georgia" panose="02040502050405020303" charset="0"/>
                    </a:endParaRPr>
                  </a:p>
                </p:txBody>
              </p: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2524900" y="1551518"/>
                <a:ext cx="1824136" cy="3754964"/>
                <a:chOff x="522653" y="1239544"/>
                <a:chExt cx="1824136" cy="3754964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523836" y="1578333"/>
                  <a:ext cx="1822659" cy="34161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032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p>
                  <a:pPr algn="ctr"/>
                  <a:endParaRPr lang="en-US" sz="1350"/>
                </a:p>
              </p:txBody>
            </p:sp>
            <p:grpSp>
              <p:nvGrpSpPr>
                <p:cNvPr id="23" name="Group 22"/>
                <p:cNvGrpSpPr/>
                <p:nvPr/>
              </p:nvGrpSpPr>
              <p:grpSpPr>
                <a:xfrm>
                  <a:off x="523098" y="1239544"/>
                  <a:ext cx="1823397" cy="798861"/>
                  <a:chOff x="-112402" y="1490065"/>
                  <a:chExt cx="6187759" cy="798861"/>
                </a:xfrm>
              </p:grpSpPr>
              <p:sp>
                <p:nvSpPr>
                  <p:cNvPr id="28" name="Rectangle: Diagonal Corners Rounded 27"/>
                  <p:cNvSpPr/>
                  <p:nvPr/>
                </p:nvSpPr>
                <p:spPr>
                  <a:xfrm>
                    <a:off x="-112402" y="1549336"/>
                    <a:ext cx="6187759" cy="564423"/>
                  </a:xfrm>
                  <a:prstGeom prst="round2Diag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noAutofit/>
                  </a:bodyPr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9" name="Rectangle: Diagonal Corners Rounded 28"/>
                  <p:cNvSpPr/>
                  <p:nvPr/>
                </p:nvSpPr>
                <p:spPr>
                  <a:xfrm>
                    <a:off x="657291" y="1490065"/>
                    <a:ext cx="5417938" cy="798861"/>
                  </a:xfrm>
                  <a:prstGeom prst="round2DiagRect">
                    <a:avLst>
                      <a:gd name="adj1" fmla="val 50000"/>
                      <a:gd name="adj2" fmla="val 0"/>
                    </a:avLst>
                  </a:prstGeom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  <a:tileRect/>
                  </a:gradFill>
                  <a:ln w="285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noAutofit/>
                  </a:bodyPr>
                  <a:p>
                    <a:pPr algn="ctr"/>
                    <a:endParaRPr lang="en-US" sz="1500">
                      <a:solidFill>
                        <a:schemeClr val="accent1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4" name="Group 23"/>
                <p:cNvGrpSpPr/>
                <p:nvPr/>
              </p:nvGrpSpPr>
              <p:grpSpPr>
                <a:xfrm>
                  <a:off x="522653" y="1306141"/>
                  <a:ext cx="1824136" cy="2919336"/>
                  <a:chOff x="-249282" y="3198687"/>
                  <a:chExt cx="2253099" cy="2919336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-249282" y="3929873"/>
                    <a:ext cx="2251274" cy="21881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marL="171450" lvl="0" indent="-171450" algn="l">
                      <a:buFont typeface="Arial" panose="020B0604020202020204" pitchFamily="34" charset="0"/>
                      <a:buChar char="•"/>
                    </a:pPr>
                    <a:r>
                      <a:rPr lang="en-IN" altLang="en-US" sz="1200" dirty="0">
                        <a:latin typeface="Georgia Pro Light" panose="02040302050405020303" pitchFamily="18" charset="0"/>
                        <a:sym typeface="+mn-ea"/>
                      </a:rPr>
                      <a:t>User goes through the base module</a:t>
                    </a:r>
                    <a:endParaRPr lang="en-IN" altLang="en-US" sz="1200" dirty="0">
                      <a:latin typeface="Georgia Pro Light" panose="02040302050405020303" pitchFamily="18" charset="0"/>
                    </a:endParaRPr>
                  </a:p>
                  <a:p>
                    <a:pPr marL="171450" lvl="0" indent="-171450" algn="l">
                      <a:buFont typeface="Arial" panose="020B0604020202020204" pitchFamily="34" charset="0"/>
                      <a:buChar char="•"/>
                    </a:pPr>
                    <a:r>
                      <a:rPr lang="en-IN" altLang="en-US" sz="1200" dirty="0">
                        <a:latin typeface="Georgia Pro Light" panose="02040302050405020303" pitchFamily="18" charset="0"/>
                      </a:rPr>
                      <a:t>Requirement study and gap analysis.</a:t>
                    </a:r>
                    <a:endParaRPr lang="en-IN" altLang="en-US" sz="1200" dirty="0">
                      <a:latin typeface="Georgia Pro Light" panose="02040302050405020303" pitchFamily="18" charset="0"/>
                    </a:endParaRPr>
                  </a:p>
                  <a:p>
                    <a:pPr marL="171450" lvl="0" indent="-171450" algn="l">
                      <a:buFont typeface="Arial" panose="020B0604020202020204" pitchFamily="34" charset="0"/>
                      <a:buChar char="•"/>
                    </a:pPr>
                    <a:r>
                      <a:rPr lang="en-IN" altLang="en-US" sz="1200" dirty="0">
                        <a:latin typeface="Georgia Pro Light" panose="02040302050405020303" pitchFamily="18" charset="0"/>
                      </a:rPr>
                      <a:t>Design documents &amp; prototypes</a:t>
                    </a:r>
                    <a:endParaRPr lang="en-IN" altLang="en-US" sz="1200" dirty="0">
                      <a:latin typeface="Georgia Pro Light" panose="02040302050405020303" pitchFamily="18" charset="0"/>
                    </a:endParaRPr>
                  </a:p>
                </p:txBody>
              </p: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161368" y="3198687"/>
                    <a:ext cx="1842449" cy="8506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lvl="0" algn="ctr"/>
                    <a:r>
                      <a:rPr lang="en-IN" altLang="en-US" sz="1150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Georgia" panose="02040502050405020303" charset="0"/>
                      </a:rPr>
                      <a:t>Requirement Gathering &amp; Design</a:t>
                    </a:r>
                    <a:endParaRPr lang="en-IN" altLang="en-US" sz="1150" b="1" dirty="0">
                      <a:solidFill>
                        <a:schemeClr val="accent4">
                          <a:lumMod val="75000"/>
                        </a:schemeClr>
                      </a:solidFill>
                      <a:latin typeface="Georgia" panose="02040502050405020303" charset="0"/>
                    </a:endParaRPr>
                  </a:p>
                </p:txBody>
              </p:sp>
            </p:grpSp>
          </p:grpSp>
          <p:grpSp>
            <p:nvGrpSpPr>
              <p:cNvPr id="30" name="Group 29"/>
              <p:cNvGrpSpPr/>
              <p:nvPr/>
            </p:nvGrpSpPr>
            <p:grpSpPr>
              <a:xfrm>
                <a:off x="4710341" y="1551518"/>
                <a:ext cx="1708437" cy="3754964"/>
                <a:chOff x="309580" y="1239544"/>
                <a:chExt cx="1708437" cy="3754964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309580" y="1578333"/>
                  <a:ext cx="1707403" cy="34161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032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p>
                  <a:pPr algn="ctr"/>
                  <a:endParaRPr lang="en-US" sz="1350"/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310319" y="1239544"/>
                  <a:ext cx="1705925" cy="798861"/>
                  <a:chOff x="-834474" y="1490065"/>
                  <a:chExt cx="5789114" cy="798861"/>
                </a:xfrm>
              </p:grpSpPr>
              <p:sp>
                <p:nvSpPr>
                  <p:cNvPr id="37" name="Rectangle: Diagonal Corners Rounded 36"/>
                  <p:cNvSpPr/>
                  <p:nvPr/>
                </p:nvSpPr>
                <p:spPr>
                  <a:xfrm>
                    <a:off x="-834474" y="1549336"/>
                    <a:ext cx="5789114" cy="564423"/>
                  </a:xfrm>
                  <a:prstGeom prst="round2Diag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noAutofit/>
                  </a:bodyPr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8" name="Rectangle: Diagonal Corners Rounded 37"/>
                  <p:cNvSpPr/>
                  <p:nvPr/>
                </p:nvSpPr>
                <p:spPr>
                  <a:xfrm>
                    <a:off x="-64781" y="1490065"/>
                    <a:ext cx="5019302" cy="798861"/>
                  </a:xfrm>
                  <a:prstGeom prst="round2DiagRect">
                    <a:avLst>
                      <a:gd name="adj1" fmla="val 50000"/>
                      <a:gd name="adj2" fmla="val 0"/>
                    </a:avLst>
                  </a:prstGeom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  <a:tileRect/>
                  </a:gradFill>
                  <a:ln w="285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noAutofit/>
                  </a:bodyPr>
                  <a:p>
                    <a:pPr algn="ctr"/>
                    <a:endParaRPr lang="en-US" sz="1500">
                      <a:solidFill>
                        <a:schemeClr val="accent1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310613" y="1294808"/>
                  <a:ext cx="1707404" cy="2855125"/>
                  <a:chOff x="-511186" y="3187354"/>
                  <a:chExt cx="2108916" cy="2855125"/>
                </a:xfrm>
              </p:grpSpPr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-511186" y="4315576"/>
                    <a:ext cx="2108003" cy="17269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marL="171450" lvl="0" indent="-171450" algn="l">
                      <a:buFont typeface="Arial" panose="020B0604020202020204" pitchFamily="34" charset="0"/>
                      <a:buChar char="•"/>
                    </a:pPr>
                    <a:r>
                      <a:rPr lang="en-IN" altLang="en-US" sz="1200" dirty="0">
                        <a:latin typeface="Georgia Pro Light" panose="02040302050405020303" pitchFamily="18" charset="0"/>
                      </a:rPr>
                      <a:t>Development of the different modules as per the Requirements &amp; design</a:t>
                    </a:r>
                    <a:endParaRPr lang="en-IN" altLang="en-US" sz="1200" dirty="0">
                      <a:latin typeface="Georgia Pro Light" panose="02040302050405020303" pitchFamily="18" charset="0"/>
                    </a:endParaRPr>
                  </a:p>
                  <a:p>
                    <a:pPr lvl="0" indent="0" algn="l">
                      <a:buFont typeface="Arial" panose="020B0604020202020204" pitchFamily="34" charset="0"/>
                      <a:buNone/>
                    </a:pPr>
                    <a:endParaRPr lang="en-IN" altLang="en-US" sz="1200" dirty="0">
                      <a:latin typeface="Georgia Pro Light" panose="02040302050405020303" pitchFamily="18" charset="0"/>
                    </a:endParaRP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-231031" y="3187354"/>
                    <a:ext cx="1828761" cy="7663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lvl="0" algn="ctr"/>
                    <a:r>
                      <a:rPr lang="en-IN" altLang="en-US" sz="115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Georgia" panose="02040502050405020303" charset="0"/>
                      </a:rPr>
                      <a:t>Development &amp; </a:t>
                    </a:r>
                    <a:r>
                      <a:rPr lang="en-IN" altLang="en-US" sz="11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Georgia" panose="02040502050405020303" charset="0"/>
                      </a:rPr>
                      <a:t>Customization</a:t>
                    </a:r>
                    <a:endParaRPr lang="en-IN" altLang="en-US" sz="1100" b="1" dirty="0">
                      <a:solidFill>
                        <a:schemeClr val="accent2">
                          <a:lumMod val="75000"/>
                        </a:schemeClr>
                      </a:solidFill>
                      <a:latin typeface="Georgia" panose="02040502050405020303" charset="0"/>
                    </a:endParaRPr>
                  </a:p>
                </p:txBody>
              </p:sp>
            </p:grpSp>
          </p:grpSp>
          <p:grpSp>
            <p:nvGrpSpPr>
              <p:cNvPr id="39" name="Group 38"/>
              <p:cNvGrpSpPr/>
              <p:nvPr/>
            </p:nvGrpSpPr>
            <p:grpSpPr>
              <a:xfrm>
                <a:off x="6697334" y="1551518"/>
                <a:ext cx="1810394" cy="3754964"/>
                <a:chOff x="-101941" y="1239544"/>
                <a:chExt cx="1810394" cy="3754964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-101646" y="1578333"/>
                  <a:ext cx="1717008" cy="34161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032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p>
                  <a:pPr algn="ctr"/>
                  <a:endParaRPr lang="en-US" sz="1350"/>
                </a:p>
              </p:txBody>
            </p:sp>
            <p:grpSp>
              <p:nvGrpSpPr>
                <p:cNvPr id="41" name="Group 40"/>
                <p:cNvGrpSpPr/>
                <p:nvPr/>
              </p:nvGrpSpPr>
              <p:grpSpPr>
                <a:xfrm>
                  <a:off x="-101941" y="1239544"/>
                  <a:ext cx="1717747" cy="798861"/>
                  <a:chOff x="-2233489" y="1490065"/>
                  <a:chExt cx="5829230" cy="798861"/>
                </a:xfrm>
              </p:grpSpPr>
              <p:sp>
                <p:nvSpPr>
                  <p:cNvPr id="46" name="Rectangle: Diagonal Corners Rounded 45"/>
                  <p:cNvSpPr/>
                  <p:nvPr/>
                </p:nvSpPr>
                <p:spPr>
                  <a:xfrm>
                    <a:off x="-2233489" y="1549336"/>
                    <a:ext cx="5829230" cy="564423"/>
                  </a:xfrm>
                  <a:prstGeom prst="round2Diag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noAutofit/>
                  </a:bodyPr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7" name="Rectangle: Diagonal Corners Rounded 46"/>
                  <p:cNvSpPr/>
                  <p:nvPr/>
                </p:nvSpPr>
                <p:spPr>
                  <a:xfrm>
                    <a:off x="-1511432" y="1490065"/>
                    <a:ext cx="5104543" cy="798861"/>
                  </a:xfrm>
                  <a:prstGeom prst="round2DiagRect">
                    <a:avLst>
                      <a:gd name="adj1" fmla="val 50000"/>
                      <a:gd name="adj2" fmla="val 0"/>
                    </a:avLst>
                  </a:prstGeom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  <a:tileRect/>
                  </a:gradFill>
                  <a:ln w="285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noAutofit/>
                  </a:bodyPr>
                  <a:p>
                    <a:pPr algn="ctr"/>
                    <a:endParaRPr lang="en-US" sz="1500">
                      <a:solidFill>
                        <a:schemeClr val="accent1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-101646" y="1242470"/>
                  <a:ext cx="1810099" cy="3053642"/>
                  <a:chOff x="-1020392" y="3135016"/>
                  <a:chExt cx="2235761" cy="3053642"/>
                </a:xfrm>
              </p:grpSpPr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-1020392" y="4231131"/>
                    <a:ext cx="2121691" cy="19575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marL="171450" lvl="0" indent="-171450" algn="l">
                      <a:buFont typeface="Arial" panose="020B0604020202020204" pitchFamily="34" charset="0"/>
                      <a:buChar char="•"/>
                    </a:pPr>
                    <a:r>
                      <a:rPr lang="en-IN" altLang="en-US" sz="1200" dirty="0">
                        <a:latin typeface="Georgia Pro Light" panose="02040302050405020303" pitchFamily="18" charset="0"/>
                      </a:rPr>
                      <a:t>System Integration testing</a:t>
                    </a:r>
                    <a:endParaRPr lang="en-IN" altLang="en-US" sz="1200" dirty="0">
                      <a:latin typeface="Georgia Pro Light" panose="02040302050405020303" pitchFamily="18" charset="0"/>
                    </a:endParaRPr>
                  </a:p>
                  <a:p>
                    <a:pPr marL="171450" lvl="0" indent="-171450" algn="l">
                      <a:buFont typeface="Arial" panose="020B0604020202020204" pitchFamily="34" charset="0"/>
                      <a:buChar char="•"/>
                    </a:pPr>
                    <a:r>
                      <a:rPr lang="en-IN" altLang="en-US" sz="1200" dirty="0">
                        <a:latin typeface="Georgia Pro Light" panose="02040302050405020303" pitchFamily="18" charset="0"/>
                      </a:rPr>
                      <a:t>User acceptance testing</a:t>
                    </a:r>
                    <a:endParaRPr lang="en-IN" altLang="en-US" sz="1200" dirty="0">
                      <a:latin typeface="Georgia Pro Light" panose="02040302050405020303" pitchFamily="18" charset="0"/>
                    </a:endParaRPr>
                  </a:p>
                  <a:p>
                    <a:pPr marL="171450" lvl="0" indent="-171450" algn="l">
                      <a:buFont typeface="Arial" panose="020B0604020202020204" pitchFamily="34" charset="0"/>
                      <a:buChar char="•"/>
                    </a:pPr>
                    <a:r>
                      <a:rPr lang="en-IN" altLang="en-US" sz="1200" dirty="0">
                        <a:latin typeface="Georgia Pro Light" panose="02040302050405020303" pitchFamily="18" charset="0"/>
                      </a:rPr>
                      <a:t>Implementation of the final project</a:t>
                    </a:r>
                    <a:endParaRPr lang="en-IN" altLang="en-US" sz="1200" dirty="0">
                      <a:latin typeface="Georgia Pro Light" panose="02040302050405020303" pitchFamily="18" charset="0"/>
                    </a:endParaRP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-875296" y="3135016"/>
                    <a:ext cx="2090665" cy="334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lvl="0" algn="ctr"/>
                    <a:r>
                      <a:rPr lang="en-IN" altLang="en-US" sz="115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Georgia" panose="02040502050405020303" charset="0"/>
                      </a:rPr>
                      <a:t>Testing</a:t>
                    </a:r>
                    <a:endParaRPr lang="en-IN" altLang="en-US" sz="1150" b="1" dirty="0">
                      <a:solidFill>
                        <a:schemeClr val="accent5">
                          <a:lumMod val="75000"/>
                        </a:schemeClr>
                      </a:solidFill>
                      <a:latin typeface="Georgia" panose="02040502050405020303" charset="0"/>
                    </a:endParaRPr>
                  </a:p>
                </p:txBody>
              </p:sp>
            </p:grpSp>
          </p:grpSp>
          <p:sp>
            <p:nvSpPr>
              <p:cNvPr id="49" name="Rectangle 48"/>
              <p:cNvSpPr/>
              <p:nvPr/>
            </p:nvSpPr>
            <p:spPr>
              <a:xfrm>
                <a:off x="8600103" y="1890307"/>
                <a:ext cx="1663074" cy="34161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p>
                <a:pPr algn="ctr"/>
                <a:endParaRPr lang="en-US" sz="1350"/>
              </a:p>
            </p:txBody>
          </p:sp>
        </p:grpSp>
        <p:pic>
          <p:nvPicPr>
            <p:cNvPr id="1026" name="Picture 2" descr="Initiation Icons - 106 free vector icons"/>
            <p:cNvPicPr>
              <a:picLocks noChangeAspect="1" noChangeArrowheads="1"/>
            </p:cNvPicPr>
            <p:nvPr/>
          </p:nvPicPr>
          <p:blipFill>
            <a:blip r:embed="rId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433" y="4524463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ownload Free png Plan, Planner, Planning Icon With PNG and Vector ...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068" y="4556913"/>
              <a:ext cx="544701" cy="544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Execution Icons - 503 free vector icons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9805" y="4577577"/>
              <a:ext cx="502024" cy="502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Monitor Icons - Free Download, PNG and SV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1291" y="4639430"/>
              <a:ext cx="519760" cy="519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TextBox 51"/>
          <p:cNvSpPr txBox="1"/>
          <p:nvPr/>
        </p:nvSpPr>
        <p:spPr>
          <a:xfrm>
            <a:off x="7862378" y="3354697"/>
            <a:ext cx="145810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IN" altLang="en-US" sz="1200" dirty="0">
                <a:latin typeface="Georgia Pro Light" panose="02040302050405020303" pitchFamily="18" charset="0"/>
              </a:rPr>
              <a:t>Deployment on the production server</a:t>
            </a:r>
            <a:endParaRPr lang="en-IN" altLang="en-US" sz="1200" dirty="0">
              <a:latin typeface="Georgia Pro Light" panose="02040302050405020303" pitchFamily="18" charset="0"/>
            </a:endParaRP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IN" altLang="en-US" sz="1200" dirty="0">
                <a:latin typeface="Georgia Pro Light" panose="02040302050405020303" pitchFamily="18" charset="0"/>
              </a:rPr>
              <a:t>Data Migration</a:t>
            </a:r>
            <a:endParaRPr lang="en-IN" altLang="en-US" sz="1200" dirty="0">
              <a:latin typeface="Georgia Pro Light" panose="02040302050405020303" pitchFamily="18" charset="0"/>
            </a:endParaRPr>
          </a:p>
        </p:txBody>
      </p:sp>
      <p:sp>
        <p:nvSpPr>
          <p:cNvPr id="11" name="Rectangle: Diagonal Corners Rounded 54"/>
          <p:cNvSpPr/>
          <p:nvPr/>
        </p:nvSpPr>
        <p:spPr>
          <a:xfrm>
            <a:off x="7866380" y="2170430"/>
            <a:ext cx="1431925" cy="53149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en-US" sz="1350"/>
          </a:p>
        </p:txBody>
      </p:sp>
      <p:sp>
        <p:nvSpPr>
          <p:cNvPr id="19" name="Rectangle: Diagonal Corners Rounded 55"/>
          <p:cNvSpPr/>
          <p:nvPr/>
        </p:nvSpPr>
        <p:spPr>
          <a:xfrm>
            <a:off x="8048625" y="2167255"/>
            <a:ext cx="1248410" cy="60325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en-US" sz="15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52"/>
          <p:cNvSpPr txBox="1"/>
          <p:nvPr/>
        </p:nvSpPr>
        <p:spPr>
          <a:xfrm>
            <a:off x="7903845" y="2287270"/>
            <a:ext cx="152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IN" altLang="en-US" sz="1200" b="1" dirty="0">
                <a:solidFill>
                  <a:schemeClr val="accent6">
                    <a:lumMod val="75000"/>
                  </a:schemeClr>
                </a:solidFill>
                <a:latin typeface="Georgia" panose="02040502050405020303" charset="0"/>
                <a:sym typeface="+mn-ea"/>
              </a:rPr>
              <a:t>Implementation &amp; Go-Live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 rot="0">
            <a:off x="8206740" y="4552950"/>
            <a:ext cx="565150" cy="466725"/>
            <a:chOff x="5067681" y="3013635"/>
            <a:chExt cx="2176725" cy="1585313"/>
          </a:xfrm>
        </p:grpSpPr>
        <p:sp>
          <p:nvSpPr>
            <p:cNvPr id="17" name="Freeform 16"/>
            <p:cNvSpPr/>
            <p:nvPr/>
          </p:nvSpPr>
          <p:spPr bwMode="auto">
            <a:xfrm>
              <a:off x="5610713" y="4005752"/>
              <a:ext cx="310602" cy="311438"/>
            </a:xfrm>
            <a:custGeom>
              <a:avLst/>
              <a:gdLst>
                <a:gd name="T0" fmla="*/ 174 w 314"/>
                <a:gd name="T1" fmla="*/ 277 h 315"/>
                <a:gd name="T2" fmla="*/ 37 w 314"/>
                <a:gd name="T3" fmla="*/ 277 h 315"/>
                <a:gd name="T4" fmla="*/ 37 w 314"/>
                <a:gd name="T5" fmla="*/ 277 h 315"/>
                <a:gd name="T6" fmla="*/ 37 w 314"/>
                <a:gd name="T7" fmla="*/ 141 h 315"/>
                <a:gd name="T8" fmla="*/ 140 w 314"/>
                <a:gd name="T9" fmla="*/ 38 h 315"/>
                <a:gd name="T10" fmla="*/ 277 w 314"/>
                <a:gd name="T11" fmla="*/ 38 h 315"/>
                <a:gd name="T12" fmla="*/ 277 w 314"/>
                <a:gd name="T13" fmla="*/ 38 h 315"/>
                <a:gd name="T14" fmla="*/ 277 w 314"/>
                <a:gd name="T15" fmla="*/ 174 h 315"/>
                <a:gd name="T16" fmla="*/ 174 w 314"/>
                <a:gd name="T17" fmla="*/ 277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5">
                  <a:moveTo>
                    <a:pt x="174" y="277"/>
                  </a:moveTo>
                  <a:cubicBezTo>
                    <a:pt x="136" y="315"/>
                    <a:pt x="75" y="315"/>
                    <a:pt x="37" y="277"/>
                  </a:cubicBezTo>
                  <a:cubicBezTo>
                    <a:pt x="37" y="277"/>
                    <a:pt x="37" y="277"/>
                    <a:pt x="37" y="277"/>
                  </a:cubicBezTo>
                  <a:cubicBezTo>
                    <a:pt x="0" y="240"/>
                    <a:pt x="0" y="179"/>
                    <a:pt x="37" y="141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78" y="0"/>
                    <a:pt x="239" y="0"/>
                    <a:pt x="277" y="38"/>
                  </a:cubicBezTo>
                  <a:cubicBezTo>
                    <a:pt x="277" y="38"/>
                    <a:pt x="277" y="38"/>
                    <a:pt x="277" y="38"/>
                  </a:cubicBezTo>
                  <a:cubicBezTo>
                    <a:pt x="314" y="76"/>
                    <a:pt x="314" y="137"/>
                    <a:pt x="277" y="174"/>
                  </a:cubicBezTo>
                  <a:lnTo>
                    <a:pt x="174" y="277"/>
                  </a:lnTo>
                  <a:close/>
                </a:path>
              </a:pathLst>
            </a:custGeom>
            <a:noFill/>
            <a:ln w="19050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5933020" y="4323043"/>
              <a:ext cx="277159" cy="275905"/>
            </a:xfrm>
            <a:custGeom>
              <a:avLst/>
              <a:gdLst>
                <a:gd name="T0" fmla="*/ 174 w 280"/>
                <a:gd name="T1" fmla="*/ 242 h 279"/>
                <a:gd name="T2" fmla="*/ 38 w 280"/>
                <a:gd name="T3" fmla="*/ 242 h 279"/>
                <a:gd name="T4" fmla="*/ 38 w 280"/>
                <a:gd name="T5" fmla="*/ 242 h 279"/>
                <a:gd name="T6" fmla="*/ 38 w 280"/>
                <a:gd name="T7" fmla="*/ 105 h 279"/>
                <a:gd name="T8" fmla="*/ 106 w 280"/>
                <a:gd name="T9" fmla="*/ 37 h 279"/>
                <a:gd name="T10" fmla="*/ 242 w 280"/>
                <a:gd name="T11" fmla="*/ 37 h 279"/>
                <a:gd name="T12" fmla="*/ 242 w 280"/>
                <a:gd name="T13" fmla="*/ 37 h 279"/>
                <a:gd name="T14" fmla="*/ 242 w 280"/>
                <a:gd name="T15" fmla="*/ 174 h 279"/>
                <a:gd name="T16" fmla="*/ 174 w 280"/>
                <a:gd name="T17" fmla="*/ 242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79">
                  <a:moveTo>
                    <a:pt x="174" y="242"/>
                  </a:moveTo>
                  <a:cubicBezTo>
                    <a:pt x="136" y="279"/>
                    <a:pt x="75" y="279"/>
                    <a:pt x="38" y="242"/>
                  </a:cubicBezTo>
                  <a:cubicBezTo>
                    <a:pt x="38" y="242"/>
                    <a:pt x="38" y="242"/>
                    <a:pt x="38" y="242"/>
                  </a:cubicBezTo>
                  <a:cubicBezTo>
                    <a:pt x="0" y="204"/>
                    <a:pt x="0" y="143"/>
                    <a:pt x="38" y="105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43" y="0"/>
                    <a:pt x="204" y="0"/>
                    <a:pt x="242" y="37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80" y="75"/>
                    <a:pt x="280" y="136"/>
                    <a:pt x="242" y="174"/>
                  </a:cubicBezTo>
                  <a:lnTo>
                    <a:pt x="174" y="242"/>
                  </a:lnTo>
                  <a:close/>
                </a:path>
              </a:pathLst>
            </a:custGeom>
            <a:noFill/>
            <a:ln w="19050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 bwMode="auto">
            <a:xfrm>
              <a:off x="5456456" y="3955169"/>
              <a:ext cx="234519" cy="235355"/>
            </a:xfrm>
            <a:custGeom>
              <a:avLst/>
              <a:gdLst>
                <a:gd name="T0" fmla="*/ 174 w 237"/>
                <a:gd name="T1" fmla="*/ 200 h 238"/>
                <a:gd name="T2" fmla="*/ 37 w 237"/>
                <a:gd name="T3" fmla="*/ 200 h 238"/>
                <a:gd name="T4" fmla="*/ 37 w 237"/>
                <a:gd name="T5" fmla="*/ 200 h 238"/>
                <a:gd name="T6" fmla="*/ 37 w 237"/>
                <a:gd name="T7" fmla="*/ 64 h 238"/>
                <a:gd name="T8" fmla="*/ 64 w 237"/>
                <a:gd name="T9" fmla="*/ 38 h 238"/>
                <a:gd name="T10" fmla="*/ 200 w 237"/>
                <a:gd name="T11" fmla="*/ 38 h 238"/>
                <a:gd name="T12" fmla="*/ 200 w 237"/>
                <a:gd name="T13" fmla="*/ 38 h 238"/>
                <a:gd name="T14" fmla="*/ 200 w 237"/>
                <a:gd name="T15" fmla="*/ 174 h 238"/>
                <a:gd name="T16" fmla="*/ 174 w 237"/>
                <a:gd name="T17" fmla="*/ 20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8">
                  <a:moveTo>
                    <a:pt x="174" y="200"/>
                  </a:moveTo>
                  <a:cubicBezTo>
                    <a:pt x="136" y="238"/>
                    <a:pt x="75" y="238"/>
                    <a:pt x="37" y="200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0" y="163"/>
                    <a:pt x="0" y="101"/>
                    <a:pt x="37" y="64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101" y="0"/>
                    <a:pt x="162" y="0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37" y="75"/>
                    <a:pt x="237" y="136"/>
                    <a:pt x="200" y="174"/>
                  </a:cubicBezTo>
                  <a:lnTo>
                    <a:pt x="174" y="200"/>
                  </a:lnTo>
                  <a:close/>
                </a:path>
              </a:pathLst>
            </a:custGeom>
            <a:noFill/>
            <a:ln w="19050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43"/>
            <p:cNvSpPr/>
            <p:nvPr/>
          </p:nvSpPr>
          <p:spPr bwMode="auto">
            <a:xfrm>
              <a:off x="5642483" y="3301357"/>
              <a:ext cx="457752" cy="381669"/>
            </a:xfrm>
            <a:custGeom>
              <a:avLst/>
              <a:gdLst>
                <a:gd name="T0" fmla="*/ 165 w 463"/>
                <a:gd name="T1" fmla="*/ 356 h 386"/>
                <a:gd name="T2" fmla="*/ 30 w 463"/>
                <a:gd name="T3" fmla="*/ 331 h 386"/>
                <a:gd name="T4" fmla="*/ 30 w 463"/>
                <a:gd name="T5" fmla="*/ 331 h 386"/>
                <a:gd name="T6" fmla="*/ 55 w 463"/>
                <a:gd name="T7" fmla="*/ 197 h 386"/>
                <a:gd name="T8" fmla="*/ 463 w 463"/>
                <a:gd name="T9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6">
                  <a:moveTo>
                    <a:pt x="165" y="356"/>
                  </a:moveTo>
                  <a:cubicBezTo>
                    <a:pt x="121" y="386"/>
                    <a:pt x="61" y="375"/>
                    <a:pt x="30" y="331"/>
                  </a:cubicBezTo>
                  <a:cubicBezTo>
                    <a:pt x="30" y="331"/>
                    <a:pt x="30" y="331"/>
                    <a:pt x="30" y="331"/>
                  </a:cubicBezTo>
                  <a:cubicBezTo>
                    <a:pt x="0" y="288"/>
                    <a:pt x="11" y="227"/>
                    <a:pt x="55" y="197"/>
                  </a:cubicBezTo>
                  <a:cubicBezTo>
                    <a:pt x="463" y="0"/>
                    <a:pt x="463" y="0"/>
                    <a:pt x="463" y="0"/>
                  </a:cubicBezTo>
                </a:path>
              </a:pathLst>
            </a:custGeom>
            <a:noFill/>
            <a:ln w="19050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47"/>
            <p:cNvSpPr/>
            <p:nvPr/>
          </p:nvSpPr>
          <p:spPr bwMode="auto">
            <a:xfrm>
              <a:off x="5764969" y="4114441"/>
              <a:ext cx="358259" cy="357841"/>
            </a:xfrm>
            <a:custGeom>
              <a:avLst/>
              <a:gdLst>
                <a:gd name="T0" fmla="*/ 174 w 362"/>
                <a:gd name="T1" fmla="*/ 324 h 362"/>
                <a:gd name="T2" fmla="*/ 38 w 362"/>
                <a:gd name="T3" fmla="*/ 324 h 362"/>
                <a:gd name="T4" fmla="*/ 38 w 362"/>
                <a:gd name="T5" fmla="*/ 324 h 362"/>
                <a:gd name="T6" fmla="*/ 38 w 362"/>
                <a:gd name="T7" fmla="*/ 188 h 362"/>
                <a:gd name="T8" fmla="*/ 188 w 362"/>
                <a:gd name="T9" fmla="*/ 37 h 362"/>
                <a:gd name="T10" fmla="*/ 324 w 362"/>
                <a:gd name="T11" fmla="*/ 37 h 362"/>
                <a:gd name="T12" fmla="*/ 324 w 362"/>
                <a:gd name="T13" fmla="*/ 37 h 362"/>
                <a:gd name="T14" fmla="*/ 324 w 362"/>
                <a:gd name="T15" fmla="*/ 174 h 362"/>
                <a:gd name="T16" fmla="*/ 174 w 362"/>
                <a:gd name="T17" fmla="*/ 324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362">
                  <a:moveTo>
                    <a:pt x="174" y="324"/>
                  </a:moveTo>
                  <a:cubicBezTo>
                    <a:pt x="137" y="362"/>
                    <a:pt x="75" y="362"/>
                    <a:pt x="38" y="324"/>
                  </a:cubicBezTo>
                  <a:cubicBezTo>
                    <a:pt x="38" y="324"/>
                    <a:pt x="38" y="324"/>
                    <a:pt x="38" y="324"/>
                  </a:cubicBezTo>
                  <a:cubicBezTo>
                    <a:pt x="0" y="286"/>
                    <a:pt x="0" y="225"/>
                    <a:pt x="38" y="188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226" y="0"/>
                    <a:pt x="287" y="0"/>
                    <a:pt x="324" y="37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62" y="75"/>
                    <a:pt x="362" y="136"/>
                    <a:pt x="324" y="174"/>
                  </a:cubicBezTo>
                  <a:lnTo>
                    <a:pt x="174" y="324"/>
                  </a:lnTo>
                  <a:close/>
                </a:path>
              </a:pathLst>
            </a:custGeom>
            <a:noFill/>
            <a:ln w="19050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6418780" y="3838536"/>
              <a:ext cx="348226" cy="371636"/>
            </a:xfrm>
            <a:custGeom>
              <a:avLst/>
              <a:gdLst>
                <a:gd name="T0" fmla="*/ 113 w 352"/>
                <a:gd name="T1" fmla="*/ 0 h 376"/>
                <a:gd name="T2" fmla="*/ 315 w 352"/>
                <a:gd name="T3" fmla="*/ 202 h 376"/>
                <a:gd name="T4" fmla="*/ 315 w 352"/>
                <a:gd name="T5" fmla="*/ 338 h 376"/>
                <a:gd name="T6" fmla="*/ 315 w 352"/>
                <a:gd name="T7" fmla="*/ 338 h 376"/>
                <a:gd name="T8" fmla="*/ 178 w 352"/>
                <a:gd name="T9" fmla="*/ 338 h 376"/>
                <a:gd name="T10" fmla="*/ 0 w 352"/>
                <a:gd name="T11" fmla="*/ 16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2" h="376">
                  <a:moveTo>
                    <a:pt x="113" y="0"/>
                  </a:moveTo>
                  <a:cubicBezTo>
                    <a:pt x="315" y="202"/>
                    <a:pt x="315" y="202"/>
                    <a:pt x="315" y="202"/>
                  </a:cubicBezTo>
                  <a:cubicBezTo>
                    <a:pt x="352" y="239"/>
                    <a:pt x="352" y="301"/>
                    <a:pt x="315" y="338"/>
                  </a:cubicBezTo>
                  <a:cubicBezTo>
                    <a:pt x="315" y="338"/>
                    <a:pt x="315" y="338"/>
                    <a:pt x="315" y="338"/>
                  </a:cubicBezTo>
                  <a:cubicBezTo>
                    <a:pt x="277" y="376"/>
                    <a:pt x="216" y="376"/>
                    <a:pt x="178" y="338"/>
                  </a:cubicBezTo>
                  <a:cubicBezTo>
                    <a:pt x="0" y="160"/>
                    <a:pt x="0" y="160"/>
                    <a:pt x="0" y="160"/>
                  </a:cubicBezTo>
                </a:path>
              </a:pathLst>
            </a:custGeom>
            <a:noFill/>
            <a:ln w="19050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6476888" y="3514974"/>
              <a:ext cx="466113" cy="600303"/>
            </a:xfrm>
            <a:custGeom>
              <a:avLst/>
              <a:gdLst>
                <a:gd name="T0" fmla="*/ 0 w 471"/>
                <a:gd name="T1" fmla="*/ 0 h 607"/>
                <a:gd name="T2" fmla="*/ 433 w 471"/>
                <a:gd name="T3" fmla="*/ 433 h 607"/>
                <a:gd name="T4" fmla="*/ 433 w 471"/>
                <a:gd name="T5" fmla="*/ 569 h 607"/>
                <a:gd name="T6" fmla="*/ 433 w 471"/>
                <a:gd name="T7" fmla="*/ 569 h 607"/>
                <a:gd name="T8" fmla="*/ 297 w 471"/>
                <a:gd name="T9" fmla="*/ 569 h 607"/>
                <a:gd name="T10" fmla="*/ 58 w 471"/>
                <a:gd name="T11" fmla="*/ 33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1" h="607">
                  <a:moveTo>
                    <a:pt x="0" y="0"/>
                  </a:moveTo>
                  <a:cubicBezTo>
                    <a:pt x="433" y="433"/>
                    <a:pt x="433" y="433"/>
                    <a:pt x="433" y="433"/>
                  </a:cubicBezTo>
                  <a:cubicBezTo>
                    <a:pt x="471" y="471"/>
                    <a:pt x="471" y="532"/>
                    <a:pt x="433" y="569"/>
                  </a:cubicBezTo>
                  <a:cubicBezTo>
                    <a:pt x="433" y="569"/>
                    <a:pt x="433" y="569"/>
                    <a:pt x="433" y="569"/>
                  </a:cubicBezTo>
                  <a:cubicBezTo>
                    <a:pt x="395" y="607"/>
                    <a:pt x="334" y="607"/>
                    <a:pt x="297" y="569"/>
                  </a:cubicBezTo>
                  <a:cubicBezTo>
                    <a:pt x="58" y="330"/>
                    <a:pt x="58" y="330"/>
                    <a:pt x="58" y="330"/>
                  </a:cubicBezTo>
                </a:path>
              </a:pathLst>
            </a:custGeom>
            <a:noFill/>
            <a:ln w="19050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6418780" y="3997809"/>
              <a:ext cx="182683" cy="318545"/>
            </a:xfrm>
            <a:custGeom>
              <a:avLst/>
              <a:gdLst>
                <a:gd name="T0" fmla="*/ 0 w 185"/>
                <a:gd name="T1" fmla="*/ 0 h 322"/>
                <a:gd name="T2" fmla="*/ 147 w 185"/>
                <a:gd name="T3" fmla="*/ 148 h 322"/>
                <a:gd name="T4" fmla="*/ 147 w 185"/>
                <a:gd name="T5" fmla="*/ 284 h 322"/>
                <a:gd name="T6" fmla="*/ 147 w 185"/>
                <a:gd name="T7" fmla="*/ 284 h 322"/>
                <a:gd name="T8" fmla="*/ 11 w 185"/>
                <a:gd name="T9" fmla="*/ 28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322">
                  <a:moveTo>
                    <a:pt x="0" y="0"/>
                  </a:moveTo>
                  <a:cubicBezTo>
                    <a:pt x="147" y="148"/>
                    <a:pt x="147" y="148"/>
                    <a:pt x="147" y="148"/>
                  </a:cubicBezTo>
                  <a:cubicBezTo>
                    <a:pt x="185" y="186"/>
                    <a:pt x="185" y="247"/>
                    <a:pt x="147" y="284"/>
                  </a:cubicBezTo>
                  <a:cubicBezTo>
                    <a:pt x="147" y="284"/>
                    <a:pt x="147" y="284"/>
                    <a:pt x="147" y="284"/>
                  </a:cubicBezTo>
                  <a:cubicBezTo>
                    <a:pt x="110" y="322"/>
                    <a:pt x="48" y="322"/>
                    <a:pt x="11" y="284"/>
                  </a:cubicBezTo>
                </a:path>
              </a:pathLst>
            </a:custGeom>
            <a:noFill/>
            <a:ln w="19050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3" name="Freeform 52"/>
            <p:cNvSpPr/>
            <p:nvPr/>
          </p:nvSpPr>
          <p:spPr bwMode="auto">
            <a:xfrm>
              <a:off x="6297968" y="4176730"/>
              <a:ext cx="172232" cy="277995"/>
            </a:xfrm>
            <a:custGeom>
              <a:avLst/>
              <a:gdLst>
                <a:gd name="T0" fmla="*/ 30 w 174"/>
                <a:gd name="T1" fmla="*/ 0 h 281"/>
                <a:gd name="T2" fmla="*/ 137 w 174"/>
                <a:gd name="T3" fmla="*/ 107 h 281"/>
                <a:gd name="T4" fmla="*/ 137 w 174"/>
                <a:gd name="T5" fmla="*/ 243 h 281"/>
                <a:gd name="T6" fmla="*/ 137 w 174"/>
                <a:gd name="T7" fmla="*/ 243 h 281"/>
                <a:gd name="T8" fmla="*/ 0 w 174"/>
                <a:gd name="T9" fmla="*/ 24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81">
                  <a:moveTo>
                    <a:pt x="30" y="0"/>
                  </a:moveTo>
                  <a:cubicBezTo>
                    <a:pt x="137" y="107"/>
                    <a:pt x="137" y="107"/>
                    <a:pt x="137" y="107"/>
                  </a:cubicBezTo>
                  <a:cubicBezTo>
                    <a:pt x="174" y="144"/>
                    <a:pt x="174" y="205"/>
                    <a:pt x="137" y="243"/>
                  </a:cubicBezTo>
                  <a:cubicBezTo>
                    <a:pt x="137" y="243"/>
                    <a:pt x="137" y="243"/>
                    <a:pt x="137" y="243"/>
                  </a:cubicBezTo>
                  <a:cubicBezTo>
                    <a:pt x="99" y="281"/>
                    <a:pt x="38" y="281"/>
                    <a:pt x="0" y="243"/>
                  </a:cubicBezTo>
                </a:path>
              </a:pathLst>
            </a:custGeom>
            <a:noFill/>
            <a:ln w="19050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 flipH="1" flipV="1">
              <a:off x="5067681" y="3724829"/>
              <a:ext cx="370800" cy="278831"/>
            </a:xfrm>
            <a:prstGeom prst="line">
              <a:avLst/>
            </a:prstGeom>
            <a:noFill/>
            <a:ln w="19050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Freeform 54"/>
            <p:cNvSpPr/>
            <p:nvPr/>
          </p:nvSpPr>
          <p:spPr bwMode="auto">
            <a:xfrm>
              <a:off x="5109485" y="3022525"/>
              <a:ext cx="803051" cy="346136"/>
            </a:xfrm>
            <a:custGeom>
              <a:avLst/>
              <a:gdLst>
                <a:gd name="T0" fmla="*/ 0 w 1921"/>
                <a:gd name="T1" fmla="*/ 0 h 828"/>
                <a:gd name="T2" fmla="*/ 1048 w 1921"/>
                <a:gd name="T3" fmla="*/ 707 h 828"/>
                <a:gd name="T4" fmla="*/ 1921 w 1921"/>
                <a:gd name="T5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1" h="828">
                  <a:moveTo>
                    <a:pt x="0" y="0"/>
                  </a:moveTo>
                  <a:lnTo>
                    <a:pt x="1048" y="707"/>
                  </a:lnTo>
                  <a:lnTo>
                    <a:pt x="1921" y="828"/>
                  </a:lnTo>
                </a:path>
              </a:pathLst>
            </a:custGeom>
            <a:noFill/>
            <a:ln w="19050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6885311" y="3560541"/>
              <a:ext cx="359095" cy="362858"/>
            </a:xfrm>
            <a:custGeom>
              <a:avLst/>
              <a:gdLst>
                <a:gd name="T0" fmla="*/ 0 w 859"/>
                <a:gd name="T1" fmla="*/ 868 h 868"/>
                <a:gd name="T2" fmla="*/ 388 w 859"/>
                <a:gd name="T3" fmla="*/ 476 h 868"/>
                <a:gd name="T4" fmla="*/ 859 w 859"/>
                <a:gd name="T5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9" h="868">
                  <a:moveTo>
                    <a:pt x="0" y="868"/>
                  </a:moveTo>
                  <a:lnTo>
                    <a:pt x="388" y="476"/>
                  </a:lnTo>
                  <a:lnTo>
                    <a:pt x="859" y="0"/>
                  </a:lnTo>
                </a:path>
              </a:pathLst>
            </a:custGeom>
            <a:noFill/>
            <a:ln w="19050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57"/>
            <p:cNvSpPr/>
            <p:nvPr/>
          </p:nvSpPr>
          <p:spPr bwMode="auto">
            <a:xfrm>
              <a:off x="6100235" y="3135396"/>
              <a:ext cx="898782" cy="209437"/>
            </a:xfrm>
            <a:custGeom>
              <a:avLst/>
              <a:gdLst>
                <a:gd name="T0" fmla="*/ 2150 w 2150"/>
                <a:gd name="T1" fmla="*/ 0 h 501"/>
                <a:gd name="T2" fmla="*/ 1410 w 2150"/>
                <a:gd name="T3" fmla="*/ 501 h 501"/>
                <a:gd name="T4" fmla="*/ 904 w 2150"/>
                <a:gd name="T5" fmla="*/ 250 h 501"/>
                <a:gd name="T6" fmla="*/ 0 w 2150"/>
                <a:gd name="T7" fmla="*/ 39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0" h="501">
                  <a:moveTo>
                    <a:pt x="2150" y="0"/>
                  </a:moveTo>
                  <a:lnTo>
                    <a:pt x="1410" y="501"/>
                  </a:lnTo>
                  <a:lnTo>
                    <a:pt x="904" y="250"/>
                  </a:lnTo>
                  <a:lnTo>
                    <a:pt x="0" y="397"/>
                  </a:lnTo>
                </a:path>
              </a:pathLst>
            </a:custGeom>
            <a:noFill/>
            <a:ln w="19050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5465981" y="3946279"/>
              <a:ext cx="234519" cy="235355"/>
            </a:xfrm>
            <a:custGeom>
              <a:avLst/>
              <a:gdLst>
                <a:gd name="T0" fmla="*/ 174 w 237"/>
                <a:gd name="T1" fmla="*/ 200 h 238"/>
                <a:gd name="T2" fmla="*/ 37 w 237"/>
                <a:gd name="T3" fmla="*/ 200 h 238"/>
                <a:gd name="T4" fmla="*/ 37 w 237"/>
                <a:gd name="T5" fmla="*/ 200 h 238"/>
                <a:gd name="T6" fmla="*/ 37 w 237"/>
                <a:gd name="T7" fmla="*/ 64 h 238"/>
                <a:gd name="T8" fmla="*/ 64 w 237"/>
                <a:gd name="T9" fmla="*/ 38 h 238"/>
                <a:gd name="T10" fmla="*/ 200 w 237"/>
                <a:gd name="T11" fmla="*/ 38 h 238"/>
                <a:gd name="T12" fmla="*/ 200 w 237"/>
                <a:gd name="T13" fmla="*/ 38 h 238"/>
                <a:gd name="T14" fmla="*/ 200 w 237"/>
                <a:gd name="T15" fmla="*/ 174 h 238"/>
                <a:gd name="T16" fmla="*/ 174 w 237"/>
                <a:gd name="T17" fmla="*/ 20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8">
                  <a:moveTo>
                    <a:pt x="174" y="200"/>
                  </a:moveTo>
                  <a:cubicBezTo>
                    <a:pt x="136" y="238"/>
                    <a:pt x="75" y="238"/>
                    <a:pt x="37" y="200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0" y="163"/>
                    <a:pt x="0" y="101"/>
                    <a:pt x="37" y="64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101" y="0"/>
                    <a:pt x="162" y="0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37" y="75"/>
                    <a:pt x="237" y="136"/>
                    <a:pt x="200" y="174"/>
                  </a:cubicBezTo>
                  <a:lnTo>
                    <a:pt x="174" y="200"/>
                  </a:lnTo>
                  <a:close/>
                </a:path>
              </a:pathLst>
            </a:custGeom>
            <a:noFill/>
            <a:ln w="19050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5652008" y="3292467"/>
              <a:ext cx="457752" cy="381669"/>
            </a:xfrm>
            <a:custGeom>
              <a:avLst/>
              <a:gdLst>
                <a:gd name="T0" fmla="*/ 165 w 463"/>
                <a:gd name="T1" fmla="*/ 356 h 386"/>
                <a:gd name="T2" fmla="*/ 30 w 463"/>
                <a:gd name="T3" fmla="*/ 331 h 386"/>
                <a:gd name="T4" fmla="*/ 30 w 463"/>
                <a:gd name="T5" fmla="*/ 331 h 386"/>
                <a:gd name="T6" fmla="*/ 55 w 463"/>
                <a:gd name="T7" fmla="*/ 197 h 386"/>
                <a:gd name="T8" fmla="*/ 463 w 463"/>
                <a:gd name="T9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6">
                  <a:moveTo>
                    <a:pt x="165" y="356"/>
                  </a:moveTo>
                  <a:cubicBezTo>
                    <a:pt x="121" y="386"/>
                    <a:pt x="61" y="375"/>
                    <a:pt x="30" y="331"/>
                  </a:cubicBezTo>
                  <a:cubicBezTo>
                    <a:pt x="30" y="331"/>
                    <a:pt x="30" y="331"/>
                    <a:pt x="30" y="331"/>
                  </a:cubicBezTo>
                  <a:cubicBezTo>
                    <a:pt x="0" y="288"/>
                    <a:pt x="11" y="227"/>
                    <a:pt x="55" y="197"/>
                  </a:cubicBezTo>
                  <a:cubicBezTo>
                    <a:pt x="463" y="0"/>
                    <a:pt x="463" y="0"/>
                    <a:pt x="463" y="0"/>
                  </a:cubicBezTo>
                </a:path>
              </a:pathLst>
            </a:custGeom>
            <a:noFill/>
            <a:ln w="19050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H="1" flipV="1">
              <a:off x="5077206" y="3715939"/>
              <a:ext cx="370800" cy="278831"/>
            </a:xfrm>
            <a:prstGeom prst="line">
              <a:avLst/>
            </a:prstGeom>
            <a:noFill/>
            <a:ln w="19050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5119010" y="3013635"/>
              <a:ext cx="803051" cy="346136"/>
            </a:xfrm>
            <a:custGeom>
              <a:avLst/>
              <a:gdLst>
                <a:gd name="T0" fmla="*/ 0 w 1921"/>
                <a:gd name="T1" fmla="*/ 0 h 828"/>
                <a:gd name="T2" fmla="*/ 1048 w 1921"/>
                <a:gd name="T3" fmla="*/ 707 h 828"/>
                <a:gd name="T4" fmla="*/ 1921 w 1921"/>
                <a:gd name="T5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1" h="828">
                  <a:moveTo>
                    <a:pt x="0" y="0"/>
                  </a:moveTo>
                  <a:lnTo>
                    <a:pt x="1048" y="707"/>
                  </a:lnTo>
                  <a:lnTo>
                    <a:pt x="1921" y="828"/>
                  </a:lnTo>
                </a:path>
              </a:pathLst>
            </a:custGeom>
            <a:noFill/>
            <a:ln w="19050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543415" y="2170430"/>
            <a:ext cx="1475740" cy="2941955"/>
            <a:chOff x="15029" y="3418"/>
            <a:chExt cx="2324" cy="5470"/>
          </a:xfrm>
        </p:grpSpPr>
        <p:sp>
          <p:nvSpPr>
            <p:cNvPr id="78" name="Rectangle 39"/>
            <p:cNvSpPr/>
            <p:nvPr/>
          </p:nvSpPr>
          <p:spPr>
            <a:xfrm>
              <a:off x="15029" y="4096"/>
              <a:ext cx="2324" cy="47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en-US" sz="1350"/>
            </a:p>
          </p:txBody>
        </p:sp>
        <p:sp>
          <p:nvSpPr>
            <p:cNvPr id="79" name="Rectangle: Diagonal Corners Rounded 54"/>
            <p:cNvSpPr/>
            <p:nvPr/>
          </p:nvSpPr>
          <p:spPr>
            <a:xfrm>
              <a:off x="15029" y="3449"/>
              <a:ext cx="2324" cy="78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0" name="Rectangle: Diagonal Corners Rounded 55"/>
            <p:cNvSpPr/>
            <p:nvPr/>
          </p:nvSpPr>
          <p:spPr>
            <a:xfrm>
              <a:off x="15319" y="3418"/>
              <a:ext cx="2034" cy="1121"/>
            </a:xfrm>
            <a:prstGeom prst="round2Diag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en-US" sz="15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2" name="TextBox 51"/>
            <p:cNvSpPr txBox="1"/>
            <p:nvPr/>
          </p:nvSpPr>
          <p:spPr>
            <a:xfrm>
              <a:off x="15029" y="5631"/>
              <a:ext cx="2296" cy="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171450" lvl="0" indent="-171450" algn="l">
                <a:buFont typeface="Arial" panose="020B0604020202020204" pitchFamily="34" charset="0"/>
                <a:buChar char="•"/>
              </a:pPr>
              <a:r>
                <a:rPr lang="en-IN" altLang="en-US" sz="1200" dirty="0">
                  <a:latin typeface="Georgia Pro Light" panose="02040302050405020303" pitchFamily="18" charset="0"/>
                </a:rPr>
                <a:t>User training &amp; Knowledge transfer</a:t>
              </a:r>
              <a:endParaRPr lang="en-US" sz="1200" dirty="0">
                <a:latin typeface="Georgia Pro Light" panose="02040302050405020303" pitchFamily="18" charset="0"/>
              </a:endParaRPr>
            </a:p>
          </p:txBody>
        </p:sp>
      </p:grpSp>
      <p:pic>
        <p:nvPicPr>
          <p:cNvPr id="83" name="Content Placeholder 82" descr="education"/>
          <p:cNvPicPr>
            <a:picLocks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931400" y="4528185"/>
            <a:ext cx="681990" cy="514350"/>
          </a:xfrm>
          <a:prstGeom prst="rect">
            <a:avLst/>
          </a:prstGeom>
        </p:spPr>
      </p:pic>
      <p:sp>
        <p:nvSpPr>
          <p:cNvPr id="81" name="TextBox 52"/>
          <p:cNvSpPr txBox="1"/>
          <p:nvPr/>
        </p:nvSpPr>
        <p:spPr>
          <a:xfrm>
            <a:off x="9644822" y="2282615"/>
            <a:ext cx="14581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/>
            <a:r>
              <a:rPr lang="en-IN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Georgia" panose="02040502050405020303" charset="0"/>
              </a:rPr>
              <a:t>Training</a:t>
            </a:r>
            <a:endParaRPr lang="en-IN" altLang="en-US" sz="1200" b="1" dirty="0">
              <a:solidFill>
                <a:schemeClr val="accent6">
                  <a:lumMod val="75000"/>
                </a:schemeClr>
              </a:solidFill>
              <a:latin typeface="Georgia" panose="02040502050405020303" charset="0"/>
            </a:endParaRPr>
          </a:p>
          <a:p>
            <a:pPr lvl="0" algn="ctr"/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9630" y="5112385"/>
            <a:ext cx="1558290" cy="5822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2032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r>
              <a:rPr lang="en-IN" altLang="en-US" sz="1200">
                <a:solidFill>
                  <a:schemeClr val="tx1"/>
                </a:solidFill>
                <a:sym typeface="+mn-ea"/>
              </a:rPr>
              <a:t>Deliverables:</a:t>
            </a:r>
            <a:endParaRPr lang="en-IN" altLang="en-US" sz="1200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en-IN" sz="1200">
                <a:solidFill>
                  <a:schemeClr val="tx1"/>
                </a:solidFill>
              </a:rPr>
              <a:t>Base System</a:t>
            </a:r>
            <a:endParaRPr lang="en-US" altLang="en-IN" sz="1200">
              <a:solidFill>
                <a:schemeClr val="tx1"/>
              </a:solidFill>
            </a:endParaRPr>
          </a:p>
        </p:txBody>
      </p:sp>
      <p:sp>
        <p:nvSpPr>
          <p:cNvPr id="18" name="Rectangle 6"/>
          <p:cNvSpPr/>
          <p:nvPr/>
        </p:nvSpPr>
        <p:spPr>
          <a:xfrm>
            <a:off x="2644775" y="5112385"/>
            <a:ext cx="1567815" cy="57404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2032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en-IN" altLang="en-US" sz="1100">
              <a:solidFill>
                <a:schemeClr val="tx1"/>
              </a:solidFill>
              <a:sym typeface="+mn-ea"/>
            </a:endParaRPr>
          </a:p>
          <a:p>
            <a:pPr algn="ctr"/>
            <a:endParaRPr lang="en-IN" altLang="en-US" sz="11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/>
            <a:r>
              <a:rPr lang="en-IN" altLang="en-US" sz="11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Deliverable:</a:t>
            </a:r>
            <a:endParaRPr lang="en-IN" altLang="en-US" sz="11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lnSpc>
                <a:spcPct val="100000"/>
              </a:lnSpc>
              <a:buNone/>
            </a:pPr>
            <a:r>
              <a:rPr lang="en-IN" altLang="en-US" sz="11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SRS Document, High Level Design</a:t>
            </a:r>
            <a:r>
              <a:rPr lang="en-US" altLang="en-IN" sz="11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, </a:t>
            </a:r>
            <a:r>
              <a:rPr lang="en-US" sz="11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Prototype</a:t>
            </a:r>
            <a:endParaRPr lang="en-US" sz="11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lnSpc>
                <a:spcPct val="100000"/>
              </a:lnSpc>
              <a:buNone/>
            </a:pPr>
            <a:endParaRPr lang="en-IN" altLang="en-US" sz="1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ctr">
              <a:buNone/>
            </a:pPr>
            <a:endParaRPr lang="en-IN" altLang="en-US" sz="1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1" name="Rectangle 6"/>
          <p:cNvSpPr/>
          <p:nvPr/>
        </p:nvSpPr>
        <p:spPr>
          <a:xfrm>
            <a:off x="4523105" y="5112385"/>
            <a:ext cx="1466215" cy="57404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outerShdw blurRad="2032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r>
              <a:rPr lang="en-IN" altLang="en-US" sz="1200">
                <a:solidFill>
                  <a:schemeClr val="tx1"/>
                </a:solidFill>
                <a:sym typeface="+mn-ea"/>
              </a:rPr>
              <a:t>Deliverables:</a:t>
            </a:r>
            <a:endParaRPr lang="en-IN" altLang="en-US" sz="1200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sz="1200">
                <a:solidFill>
                  <a:schemeClr val="tx1"/>
                </a:solidFill>
              </a:rPr>
              <a:t>Working System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6" name="Rectangle 6"/>
          <p:cNvSpPr/>
          <p:nvPr/>
        </p:nvSpPr>
        <p:spPr>
          <a:xfrm>
            <a:off x="6231255" y="5111750"/>
            <a:ext cx="1476375" cy="58293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2032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r>
              <a:rPr lang="en-IN" altLang="en-US" sz="1200">
                <a:solidFill>
                  <a:schemeClr val="tx1"/>
                </a:solidFill>
                <a:sym typeface="+mn-ea"/>
              </a:rPr>
              <a:t>Deliverables:</a:t>
            </a:r>
            <a:endParaRPr lang="en-IN" altLang="en-US" sz="1200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en-IN" sz="1200">
                <a:solidFill>
                  <a:schemeClr val="tx1"/>
                </a:solidFill>
              </a:rPr>
              <a:t>Test Plan</a:t>
            </a:r>
            <a:endParaRPr lang="en-US" altLang="en-IN" sz="1200">
              <a:solidFill>
                <a:schemeClr val="tx1"/>
              </a:solidFill>
            </a:endParaRPr>
          </a:p>
        </p:txBody>
      </p:sp>
      <p:sp>
        <p:nvSpPr>
          <p:cNvPr id="67" name="Rectangle 6"/>
          <p:cNvSpPr/>
          <p:nvPr/>
        </p:nvSpPr>
        <p:spPr>
          <a:xfrm>
            <a:off x="7862570" y="5113020"/>
            <a:ext cx="1435735" cy="589915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2032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en-IN" altLang="en-US" sz="120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68" name="Rectangle 6"/>
          <p:cNvSpPr/>
          <p:nvPr/>
        </p:nvSpPr>
        <p:spPr>
          <a:xfrm>
            <a:off x="9538970" y="5120640"/>
            <a:ext cx="1480185" cy="58229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032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r>
              <a:rPr lang="en-IN" altLang="en-US" sz="1200">
                <a:solidFill>
                  <a:schemeClr val="tx1"/>
                </a:solidFill>
                <a:sym typeface="+mn-ea"/>
              </a:rPr>
              <a:t>Deliverables:</a:t>
            </a:r>
            <a:endParaRPr lang="en-IN" altLang="en-US" sz="1200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IN" altLang="en-US" sz="1200">
                <a:solidFill>
                  <a:schemeClr val="tx1"/>
                </a:solidFill>
              </a:rPr>
              <a:t>Training Manual</a:t>
            </a:r>
            <a:endParaRPr lang="en-IN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10972</Words>
  <Application>WPS Presentation</Application>
  <PresentationFormat>Widescreen</PresentationFormat>
  <Paragraphs>826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SimSun</vt:lpstr>
      <vt:lpstr>Wingdings</vt:lpstr>
      <vt:lpstr>Times New Roman</vt:lpstr>
      <vt:lpstr>Calibri</vt:lpstr>
      <vt:lpstr>Cambria</vt:lpstr>
      <vt:lpstr>Georgia Pro Light</vt:lpstr>
      <vt:lpstr>Georgia</vt:lpstr>
      <vt:lpstr>Microsoft YaHei</vt:lpstr>
      <vt:lpstr>Wingdings</vt:lpstr>
      <vt:lpstr>Times New Roman</vt:lpstr>
      <vt:lpstr>Calibri Light</vt:lpstr>
      <vt:lpstr>Arial Unicode MS</vt:lpstr>
      <vt:lpstr>Office Theme</vt:lpstr>
      <vt:lpstr>Project Kick-off Meeting for Implementation of Campus Management Application at  World Skill Center (WSC)  by  Sustainable Outreach And Universal Leadership (SOUL) Limited</vt:lpstr>
      <vt:lpstr>Agenda</vt:lpstr>
      <vt:lpstr>Project Details</vt:lpstr>
      <vt:lpstr>Scope of the Project</vt:lpstr>
      <vt:lpstr>PowerPoint 演示文稿</vt:lpstr>
      <vt:lpstr>Key Integrations</vt:lpstr>
      <vt:lpstr>Project Assumption</vt:lpstr>
      <vt:lpstr>Engagement Model</vt:lpstr>
      <vt:lpstr>Execution Methodology</vt:lpstr>
      <vt:lpstr>Project Plan and Milestones</vt:lpstr>
      <vt:lpstr>Responsibility Assignment Matrix - RACI</vt:lpstr>
      <vt:lpstr>Working Team Details - SOUL</vt:lpstr>
      <vt:lpstr>Risks</vt:lpstr>
      <vt:lpstr>Dependencies</vt:lpstr>
      <vt:lpstr>Escalation Matrix </vt:lpstr>
      <vt:lpstr>Governance Model</vt:lpstr>
      <vt:lpstr>Change Management Process</vt:lpstr>
      <vt:lpstr>Next steps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Kick-off Meeting for Implementation of Campus Management Application at  World Skill Center (WSC)  by  SOUL</dc:title>
  <dc:creator/>
  <cp:lastModifiedBy>KIIT01</cp:lastModifiedBy>
  <cp:revision>293</cp:revision>
  <dcterms:created xsi:type="dcterms:W3CDTF">2023-01-11T13:25:00Z</dcterms:created>
  <dcterms:modified xsi:type="dcterms:W3CDTF">2023-01-16T17:29:26Z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7870B257149E415C81462FF221494B1F</vt:lpwstr>
  </property>
  <property fmtid="{D5CDD505-2E9C-101B-9397-08002B2CF9AE}" pid="3" name="KSOProductBuildVer">
    <vt:lpwstr>1033-11.2.0.11440</vt:lpwstr>
  </property>
</Properties>
</file>